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40"/>
  </p:notesMasterIdLst>
  <p:handoutMasterIdLst>
    <p:handoutMasterId r:id="rId41"/>
  </p:handoutMasterIdLst>
  <p:sldIdLst>
    <p:sldId id="269" r:id="rId4"/>
    <p:sldId id="378" r:id="rId5"/>
    <p:sldId id="299" r:id="rId6"/>
    <p:sldId id="357" r:id="rId7"/>
    <p:sldId id="382" r:id="rId8"/>
    <p:sldId id="430" r:id="rId9"/>
    <p:sldId id="429" r:id="rId10"/>
    <p:sldId id="431" r:id="rId11"/>
    <p:sldId id="412" r:id="rId12"/>
    <p:sldId id="432" r:id="rId13"/>
    <p:sldId id="433" r:id="rId14"/>
    <p:sldId id="434" r:id="rId15"/>
    <p:sldId id="437" r:id="rId16"/>
    <p:sldId id="435" r:id="rId17"/>
    <p:sldId id="449" r:id="rId18"/>
    <p:sldId id="448" r:id="rId19"/>
    <p:sldId id="410" r:id="rId20"/>
    <p:sldId id="438" r:id="rId21"/>
    <p:sldId id="436" r:id="rId22"/>
    <p:sldId id="439" r:id="rId23"/>
    <p:sldId id="440" r:id="rId24"/>
    <p:sldId id="441" r:id="rId25"/>
    <p:sldId id="442" r:id="rId26"/>
    <p:sldId id="443" r:id="rId27"/>
    <p:sldId id="444" r:id="rId28"/>
    <p:sldId id="445" r:id="rId29"/>
    <p:sldId id="446" r:id="rId30"/>
    <p:sldId id="447" r:id="rId31"/>
    <p:sldId id="451" r:id="rId32"/>
    <p:sldId id="452" r:id="rId33"/>
    <p:sldId id="456" r:id="rId34"/>
    <p:sldId id="454" r:id="rId35"/>
    <p:sldId id="453" r:id="rId36"/>
    <p:sldId id="455" r:id="rId37"/>
    <p:sldId id="421" r:id="rId38"/>
    <p:sldId id="457"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Math" panose="02040503050406030204" pitchFamily="18" charset="0"/>
      <p:regular r:id="rId48"/>
    </p:embeddedFont>
    <p:embeddedFont>
      <p:font typeface="Roboto" panose="02000000000000000000" pitchFamily="2" charset="0"/>
      <p:regular r:id="rId49"/>
      <p:bold r:id="rId50"/>
      <p:italic r:id="rId51"/>
      <p:boldItalic r:id="rId52"/>
    </p:embeddedFont>
    <p:embeddedFont>
      <p:font typeface="Roboto Medium" panose="02000000000000000000" pitchFamily="2"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Basics of classification" id="{CDBAD44D-794F-42F4-AAA3-083E9393E062}">
          <p14:sldIdLst>
            <p14:sldId id="357"/>
            <p14:sldId id="382"/>
            <p14:sldId id="430"/>
            <p14:sldId id="429"/>
            <p14:sldId id="431"/>
            <p14:sldId id="412"/>
            <p14:sldId id="432"/>
            <p14:sldId id="433"/>
            <p14:sldId id="434"/>
            <p14:sldId id="437"/>
            <p14:sldId id="435"/>
            <p14:sldId id="449"/>
            <p14:sldId id="448"/>
            <p14:sldId id="410"/>
            <p14:sldId id="438"/>
            <p14:sldId id="436"/>
            <p14:sldId id="439"/>
            <p14:sldId id="440"/>
            <p14:sldId id="441"/>
            <p14:sldId id="442"/>
            <p14:sldId id="443"/>
            <p14:sldId id="444"/>
          </p14:sldIdLst>
        </p14:section>
        <p14:section name="Hands-on: Logistic regression using TensorFlow" id="{A9C709FA-F82A-4D03-B352-C6CC0BF25E63}">
          <p14:sldIdLst>
            <p14:sldId id="445"/>
            <p14:sldId id="446"/>
            <p14:sldId id="447"/>
            <p14:sldId id="451"/>
            <p14:sldId id="452"/>
            <p14:sldId id="456"/>
            <p14:sldId id="454"/>
            <p14:sldId id="453"/>
            <p14:sldId id="455"/>
          </p14:sldIdLst>
        </p14:section>
        <p14:section name="Conclusion" id="{6A1694D1-C010-4040-A329-925308051631}">
          <p14:sldIdLst>
            <p14:sldId id="421"/>
            <p14:sldId id="4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084" autoAdjust="0"/>
  </p:normalViewPr>
  <p:slideViewPr>
    <p:cSldViewPr snapToGrid="0">
      <p:cViewPr varScale="1">
        <p:scale>
          <a:sx n="73" d="100"/>
          <a:sy n="73" d="100"/>
        </p:scale>
        <p:origin x="1860" y="66"/>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21/09/2022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21/09/2022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normalization is a way to simplify the task of the network to some extent.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can be challenging for the network to achieve perfect separation in the first case and sometimes it is trivial given appropriate pre-processing.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the original data has some pseudo random contrast which can affect the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therefore use a contrast normalization step on each image to hopefully help the network focus more on shape than contrast.</a:t>
            </a:r>
          </a:p>
        </p:txBody>
      </p:sp>
      <p:sp>
        <p:nvSpPr>
          <p:cNvPr id="4" name="Slide Number Placeholder 3"/>
          <p:cNvSpPr>
            <a:spLocks noGrp="1"/>
          </p:cNvSpPr>
          <p:nvPr>
            <p:ph type="sldNum" sz="quarter" idx="5"/>
          </p:nvPr>
        </p:nvSpPr>
        <p:spPr/>
        <p:txBody>
          <a:bodyPr/>
          <a:lstStyle/>
          <a:p>
            <a:fld id="{99699862-43F2-4594-A20D-25C30D3C856D}" type="slidenum">
              <a:rPr lang="en-GB" smtClean="0"/>
              <a:t>12</a:t>
            </a:fld>
            <a:endParaRPr lang="en-GB"/>
          </a:p>
        </p:txBody>
      </p:sp>
    </p:spTree>
    <p:extLst>
      <p:ext uri="{BB962C8B-B14F-4D97-AF65-F5344CB8AC3E}">
        <p14:creationId xmlns:p14="http://schemas.microsoft.com/office/powerpoint/2010/main" val="45068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old model I’ve tested the 2 cases -&gt; without normalization and with </a:t>
            </a:r>
          </a:p>
          <a:p>
            <a:endParaRPr lang="en-GB" dirty="0"/>
          </a:p>
          <a:p>
            <a:r>
              <a:rPr lang="en-GB" dirty="0"/>
              <a:t>And you can see the huge difference in performance.</a:t>
            </a:r>
          </a:p>
        </p:txBody>
      </p:sp>
      <p:sp>
        <p:nvSpPr>
          <p:cNvPr id="4" name="Slide Number Placeholder 3"/>
          <p:cNvSpPr>
            <a:spLocks noGrp="1"/>
          </p:cNvSpPr>
          <p:nvPr>
            <p:ph type="sldNum" sz="quarter" idx="5"/>
          </p:nvPr>
        </p:nvSpPr>
        <p:spPr/>
        <p:txBody>
          <a:bodyPr/>
          <a:lstStyle/>
          <a:p>
            <a:fld id="{99699862-43F2-4594-A20D-25C30D3C856D}" type="slidenum">
              <a:rPr lang="en-GB" smtClean="0"/>
              <a:t>13</a:t>
            </a:fld>
            <a:endParaRPr lang="en-GB"/>
          </a:p>
        </p:txBody>
      </p:sp>
    </p:spTree>
    <p:extLst>
      <p:ext uri="{BB962C8B-B14F-4D97-AF65-F5344CB8AC3E}">
        <p14:creationId xmlns:p14="http://schemas.microsoft.com/office/powerpoint/2010/main" val="1016115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3330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Drop out is a classical technique to reduce overfitting.</a:t>
            </a:r>
          </a:p>
          <a:p>
            <a:r>
              <a:rPr lang="en-GB" dirty="0"/>
              <a:t> </a:t>
            </a:r>
          </a:p>
          <a:p>
            <a:r>
              <a:rPr lang="en-GB" dirty="0"/>
              <a:t>The Dropout layer randomly sets input units to 0 with a frequency of rate at each step during training time, which helps prevent overfitting. Inputs not set to 0 are scaled up by 1/(1 - rate) such that the sum over all inputs is unchanged.</a:t>
            </a:r>
          </a:p>
          <a:p>
            <a:r>
              <a:rPr lang="en-GB" dirty="0"/>
              <a:t>Note that the Dropout layer only applies when training is set to True such that no values are dropped during inference.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556325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Drop out is a classical technique to reduce overfitting.</a:t>
            </a:r>
          </a:p>
          <a:p>
            <a:r>
              <a:rPr lang="en-GB" dirty="0"/>
              <a:t> </a:t>
            </a:r>
          </a:p>
          <a:p>
            <a:endParaRPr lang="en-GB" dirty="0"/>
          </a:p>
          <a:p>
            <a:r>
              <a:rPr lang="en-GB" dirty="0"/>
              <a:t>The Dropout layer randomly sets input units to 0 with a frequency of rate at each step during training time, which helps prevent overfitting. Inputs not set to 0 are scaled up by 1/(1 - rate) such that the sum over all inputs is unchanged.</a:t>
            </a:r>
          </a:p>
          <a:p>
            <a:r>
              <a:rPr lang="en-GB" dirty="0"/>
              <a:t>Note that the Dropout layer only applies when training is set to True such that no values are dropped during inference.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2252130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latin typeface="+mj-lt"/>
                <a:cs typeface="Calibri" panose="020F0502020204030204" pitchFamily="34" charset="0"/>
              </a:rPr>
              <a:t>The accuracy of deep learning models largely depends on the quality, quantity, and contextual meaning of training data. </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Data scarcity or label scarcity can be mitigated through the use of data augmentation.</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With the same image and label you can create a large number of different data, with changes in contrast, scale and noise level for </a:t>
            </a:r>
            <a:r>
              <a:rPr lang="en-GB" dirty="0" err="1">
                <a:latin typeface="+mj-lt"/>
                <a:cs typeface="Calibri" panose="020F0502020204030204" pitchFamily="34" charset="0"/>
              </a:rPr>
              <a:t>exemple</a:t>
            </a:r>
            <a:r>
              <a:rPr lang="en-GB" dirty="0">
                <a:latin typeface="+mj-lt"/>
                <a:cs typeface="Calibri" panose="020F0502020204030204" pitchFamily="34" charset="0"/>
              </a:rPr>
              <a:t> without changing the fact that this image is obviously a Short axis image.</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To the network these are different images which they should all classify correctly.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enables to artificially increase the dataset size without the extra costs of collecting it.</a:t>
            </a:r>
            <a:br>
              <a:rPr lang="en-GB" dirty="0"/>
            </a:br>
            <a:br>
              <a:rPr lang="en-GB" dirty="0"/>
            </a:br>
            <a:r>
              <a:rPr lang="en-GB" dirty="0"/>
              <a:t>However biases from the original data </a:t>
            </a:r>
            <a:r>
              <a:rPr lang="en-GB" dirty="0" err="1"/>
              <a:t>ight</a:t>
            </a:r>
            <a:r>
              <a:rPr lang="en-GB" dirty="0"/>
              <a:t> persist through data orientation so it is usually not as good as actually collecting more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the task becomes slightly different as the network now needs to be able to classify data in any orientation and not the clinically acquired one.</a:t>
            </a:r>
          </a:p>
        </p:txBody>
      </p:sp>
      <p:sp>
        <p:nvSpPr>
          <p:cNvPr id="4" name="Slide Number Placeholder 3"/>
          <p:cNvSpPr>
            <a:spLocks noGrp="1"/>
          </p:cNvSpPr>
          <p:nvPr>
            <p:ph type="sldNum" sz="quarter" idx="5"/>
          </p:nvPr>
        </p:nvSpPr>
        <p:spPr/>
        <p:txBody>
          <a:bodyPr/>
          <a:lstStyle/>
          <a:p>
            <a:fld id="{99699862-43F2-4594-A20D-25C30D3C856D}" type="slidenum">
              <a:rPr lang="en-GB" smtClean="0"/>
              <a:t>22</a:t>
            </a:fld>
            <a:endParaRPr lang="en-GB"/>
          </a:p>
        </p:txBody>
      </p:sp>
    </p:spTree>
    <p:extLst>
      <p:ext uri="{BB962C8B-B14F-4D97-AF65-F5344CB8AC3E}">
        <p14:creationId xmlns:p14="http://schemas.microsoft.com/office/powerpoint/2010/main" val="536571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3493337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3173040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189699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28</a:t>
            </a:fld>
            <a:endParaRPr lang="en-GB"/>
          </a:p>
        </p:txBody>
      </p:sp>
    </p:spTree>
    <p:extLst>
      <p:ext uri="{BB962C8B-B14F-4D97-AF65-F5344CB8AC3E}">
        <p14:creationId xmlns:p14="http://schemas.microsoft.com/office/powerpoint/2010/main" val="3691894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Just to give you the feeling for tackling a multi class problem. </a:t>
            </a:r>
          </a:p>
          <a:p>
            <a:pPr>
              <a:buFont typeface="Arial" panose="020B0604020202020204" pitchFamily="34" charset="0"/>
              <a:buNone/>
            </a:pPr>
            <a:r>
              <a:rPr lang="en-GB" dirty="0"/>
              <a:t>It is actually pretty simple to jump from 2 to multiple classes.</a:t>
            </a:r>
          </a:p>
          <a:p>
            <a:pPr>
              <a:buFont typeface="Arial" panose="020B0604020202020204" pitchFamily="34" charset="0"/>
              <a:buNone/>
            </a:pPr>
            <a:r>
              <a:rPr lang="en-GB" dirty="0"/>
              <a:t>If we take our </a:t>
            </a:r>
            <a:r>
              <a:rPr lang="en-GB" dirty="0" err="1"/>
              <a:t>exemple</a:t>
            </a:r>
            <a:r>
              <a:rPr lang="en-GB" dirty="0"/>
              <a:t> and aim at classifying in 3 different orientations we need 3 modifications -&gt; The labelling (hot encoding the different class)</a:t>
            </a:r>
          </a:p>
          <a:p>
            <a:pPr>
              <a:buFont typeface="Arial" panose="020B0604020202020204" pitchFamily="34" charset="0"/>
              <a:buNone/>
            </a:pPr>
            <a:r>
              <a:rPr lang="en-GB" dirty="0"/>
              <a:t>Loss to categorical cross entropy</a:t>
            </a:r>
          </a:p>
          <a:p>
            <a:pPr>
              <a:buFont typeface="Arial" panose="020B0604020202020204" pitchFamily="34" charset="0"/>
              <a:buNone/>
            </a:pPr>
            <a:r>
              <a:rPr lang="en-GB" dirty="0"/>
              <a:t>And output layer to </a:t>
            </a:r>
            <a:r>
              <a:rPr lang="en-GB" dirty="0" err="1"/>
              <a:t>softmax</a:t>
            </a:r>
            <a:r>
              <a:rPr lang="en-GB" dirty="0"/>
              <a:t> activation with 3 outputs.</a:t>
            </a:r>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2798714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code:</a:t>
            </a:r>
          </a:p>
          <a:p>
            <a:endParaRPr lang="en-GB" dirty="0"/>
          </a:p>
          <a:p>
            <a:r>
              <a:rPr lang="en-GB" dirty="0"/>
              <a:t>So this wasn’t tested as we don’t have enough data for the different orientations.</a:t>
            </a:r>
          </a:p>
          <a:p>
            <a:endParaRPr lang="en-GB" dirty="0"/>
          </a:p>
          <a:p>
            <a:r>
              <a:rPr lang="en-GB" dirty="0"/>
              <a:t>But in principal as I said you would only need to modify the data (labels).</a:t>
            </a:r>
          </a:p>
          <a:p>
            <a:endParaRPr lang="en-GB" dirty="0"/>
          </a:p>
          <a:p>
            <a:r>
              <a:rPr lang="en-GB" dirty="0"/>
              <a:t>The last layer at model creation -&gt; number of outputs, and activation function from sigmoid to </a:t>
            </a:r>
            <a:r>
              <a:rPr lang="en-GB" dirty="0" err="1"/>
              <a:t>softmax</a:t>
            </a:r>
            <a:endParaRPr lang="en-GB" dirty="0"/>
          </a:p>
          <a:p>
            <a:endParaRPr lang="en-GB" dirty="0"/>
          </a:p>
          <a:p>
            <a:r>
              <a:rPr lang="en-GB" dirty="0"/>
              <a:t>And change the loss at model compilation.</a:t>
            </a:r>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394662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now that’s about it for the theory.</a:t>
            </a:r>
          </a:p>
          <a:p>
            <a:endParaRPr lang="en-GB" dirty="0"/>
          </a:p>
          <a:p>
            <a:r>
              <a:rPr lang="en-GB" dirty="0"/>
              <a:t>I just wanted to show a few potential applications which are hopefully a bit more exciting than classifying the orientation of images.</a:t>
            </a:r>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3471097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So I think the most used application of classification in CMR is segmentation -&gt; Which can be considered as a pixel to pixel classification</a:t>
            </a:r>
          </a:p>
          <a:p>
            <a:pPr>
              <a:buFont typeface="Arial" panose="020B0604020202020204" pitchFamily="34" charset="0"/>
              <a:buNone/>
            </a:pPr>
            <a:r>
              <a:rPr lang="en-GB" dirty="0"/>
              <a:t>here I show an </a:t>
            </a:r>
            <a:r>
              <a:rPr lang="en-GB" dirty="0" err="1"/>
              <a:t>exemple</a:t>
            </a:r>
            <a:r>
              <a:rPr lang="en-GB" dirty="0"/>
              <a:t> of mine where we segment the aorta of flow images in real time during exercise to provide metrics such as Cardiac output and stroke volume.</a:t>
            </a:r>
          </a:p>
          <a:p>
            <a:pPr>
              <a:buFont typeface="Arial" panose="020B0604020202020204" pitchFamily="34" charset="0"/>
              <a:buNone/>
            </a:pPr>
            <a:endParaRPr lang="en-GB" dirty="0"/>
          </a:p>
          <a:p>
            <a:pPr>
              <a:buFont typeface="Arial" panose="020B0604020202020204" pitchFamily="34" charset="0"/>
              <a:buNone/>
            </a:pPr>
            <a:r>
              <a:rPr lang="en-GB" dirty="0"/>
              <a:t>We use deep learning to obtain these hundreds and hundreds of segmentations with high speed enabling new applications in CMR.</a:t>
            </a:r>
          </a:p>
          <a:p>
            <a:pPr>
              <a:buFont typeface="Arial" panose="020B0604020202020204" pitchFamily="34" charset="0"/>
              <a:buNone/>
            </a:pPr>
            <a:endParaRPr lang="en-GB" dirty="0"/>
          </a:p>
          <a:p>
            <a:pPr>
              <a:buFont typeface="Arial" panose="020B0604020202020204" pitchFamily="34" charset="0"/>
              <a:buNone/>
            </a:pPr>
            <a:r>
              <a:rPr lang="en-GB" dirty="0"/>
              <a:t>I won’t talk too much more about segmentation as it is the main topic of next month.</a:t>
            </a:r>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8586718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Another cool application of deep learning is about automating tasks hard to automate before.</a:t>
            </a:r>
          </a:p>
          <a:p>
            <a:pPr>
              <a:buFont typeface="Arial" panose="020B0604020202020204" pitchFamily="34" charset="0"/>
              <a:buNone/>
            </a:pPr>
            <a:r>
              <a:rPr lang="en-GB" dirty="0"/>
              <a:t>Being fast it can be applied to large scale datasets and here they use networks for landmark detection and segmentation to give a quality score for each CMR examination in the UK biobank dataset.</a:t>
            </a:r>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9588828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it can be useful for classifying cardiac diseases.</a:t>
            </a:r>
          </a:p>
          <a:p>
            <a:endParaRPr lang="en-GB" dirty="0"/>
          </a:p>
          <a:p>
            <a:r>
              <a:rPr lang="en-GB" dirty="0"/>
              <a:t>Here they use both segmentation and classification to guide and determine between different classical cardiac disease -&gt; with quite nice accuracy 92%.</a:t>
            </a:r>
          </a:p>
          <a:p>
            <a:endParaRPr lang="en-GB" dirty="0"/>
          </a:p>
          <a:p>
            <a:r>
              <a:rPr lang="en-GB" dirty="0"/>
              <a:t>The idea is that it could be a nice tool to guide and help in clinical decisions.</a:t>
            </a:r>
          </a:p>
          <a:p>
            <a:endParaRPr lang="en-GB" dirty="0"/>
          </a:p>
          <a:p>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1349984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28023485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36</a:t>
            </a:fld>
            <a:endParaRPr lang="en-GB"/>
          </a:p>
        </p:txBody>
      </p:sp>
    </p:spTree>
    <p:extLst>
      <p:ext uri="{BB962C8B-B14F-4D97-AF65-F5344CB8AC3E}">
        <p14:creationId xmlns:p14="http://schemas.microsoft.com/office/powerpoint/2010/main" val="750151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a:t>
            </a:r>
            <a:r>
              <a:rPr lang="en-GB" dirty="0" err="1"/>
              <a:t>exemple</a:t>
            </a:r>
            <a:r>
              <a:rPr lang="en-GB" dirty="0"/>
              <a:t> task for image classification in the previous class we proposed to classify the images’ orientation </a:t>
            </a:r>
            <a:r>
              <a:rPr lang="en-GB" dirty="0" err="1"/>
              <a:t>wether</a:t>
            </a:r>
            <a:r>
              <a:rPr lang="en-GB" dirty="0"/>
              <a:t> it was SAX or not.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 is split to provide balanced numbers of SAX and non SAX, </a:t>
            </a:r>
          </a:p>
          <a:p>
            <a:endParaRPr lang="en-GB" dirty="0"/>
          </a:p>
          <a:p>
            <a:r>
              <a:rPr lang="en-GB" dirty="0"/>
              <a:t>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894306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our Neural network with a typical architecture for classification with a cascade of convolution and </a:t>
            </a:r>
            <a:r>
              <a:rPr lang="en-GB" dirty="0" err="1"/>
              <a:t>maxpooling</a:t>
            </a:r>
            <a:r>
              <a:rPr lang="en-GB" dirty="0"/>
              <a:t> for feature extraction and Dense layers to combine the information. Finally the sigmoid activation provides us the probability of our image of being short axis or not.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276923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proceeded to evaluate the model. The model presented perfect accuracy in the training set, and decent accuracy in the validation and test sets.</a:t>
            </a:r>
          </a:p>
          <a:p>
            <a:endParaRPr lang="en-GB" dirty="0"/>
          </a:p>
          <a:p>
            <a:r>
              <a:rPr lang="en-GB" dirty="0"/>
              <a:t>However we could already spot the inconsistency between the performance in the training and other sets in terms of loss and accuracy.</a:t>
            </a:r>
          </a:p>
          <a:p>
            <a:endParaRPr lang="en-GB" dirty="0"/>
          </a:p>
          <a:p>
            <a:r>
              <a:rPr lang="en-GB" dirty="0"/>
              <a:t>We call this inconsistency overfitting and we will look into what it is and strategies to reduce this overfitting and get a model which generalizes better to unseen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384117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overfitting </a:t>
            </a:r>
          </a:p>
          <a:p>
            <a:endParaRPr lang="en-GB" dirty="0"/>
          </a:p>
          <a:p>
            <a:r>
              <a:rPr lang="en-GB" dirty="0"/>
              <a:t>We show here typical cases of underfitting, near ideal fitting and clear over fitting. </a:t>
            </a:r>
          </a:p>
          <a:p>
            <a:endParaRPr lang="en-GB" dirty="0"/>
          </a:p>
          <a:p>
            <a:r>
              <a:rPr lang="en-GB" dirty="0"/>
              <a:t>In the case of underfitting you would get sub optimal performance for both training and validation, overfitting suboptimal performance on validation data and overly optimistic performance on the training set.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you can see although the overfitting would provide very low loss on the training data (for </a:t>
            </a:r>
            <a:r>
              <a:rPr lang="en-GB" dirty="0" err="1"/>
              <a:t>exemple</a:t>
            </a:r>
            <a:r>
              <a:rPr lang="en-GB" dirty="0"/>
              <a:t> split the training data perfectly), it will very poorly generalize to new data. (a point here would more probably be blue than red).</a:t>
            </a:r>
          </a:p>
          <a:p>
            <a:endParaRPr lang="en-GB" dirty="0"/>
          </a:p>
          <a:p>
            <a:r>
              <a:rPr lang="en-GB" dirty="0"/>
              <a:t>The aim is then to get the best model which can perform and generalize well to data the network has not seen yet.</a:t>
            </a:r>
          </a:p>
          <a:p>
            <a:endParaRPr lang="en-GB" dirty="0"/>
          </a:p>
          <a:p>
            <a:endParaRPr lang="en-GB" dirty="0"/>
          </a:p>
          <a:p>
            <a:r>
              <a:rPr lang="en-GB" dirty="0"/>
              <a:t>One of the points of overfitting is that it does not capture the characteristics you were aiming for.</a:t>
            </a:r>
          </a:p>
        </p:txBody>
      </p:sp>
      <p:sp>
        <p:nvSpPr>
          <p:cNvPr id="4" name="Slide Number Placeholder 3"/>
          <p:cNvSpPr>
            <a:spLocks noGrp="1"/>
          </p:cNvSpPr>
          <p:nvPr>
            <p:ph type="sldNum" sz="quarter" idx="5"/>
          </p:nvPr>
        </p:nvSpPr>
        <p:spPr/>
        <p:txBody>
          <a:bodyPr/>
          <a:lstStyle/>
          <a:p>
            <a:fld id="{99699862-43F2-4594-A20D-25C30D3C856D}" type="slidenum">
              <a:rPr lang="en-GB" smtClean="0"/>
              <a:t>10</a:t>
            </a:fld>
            <a:endParaRPr lang="en-GB"/>
          </a:p>
        </p:txBody>
      </p:sp>
    </p:spTree>
    <p:extLst>
      <p:ext uri="{BB962C8B-B14F-4D97-AF65-F5344CB8AC3E}">
        <p14:creationId xmlns:p14="http://schemas.microsoft.com/office/powerpoint/2010/main" val="404031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has been a lot of proposed ways to reduce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Examples of that 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11</a:t>
            </a:fld>
            <a:endParaRPr lang="en-GB"/>
          </a:p>
        </p:txBody>
      </p:sp>
    </p:spTree>
    <p:extLst>
      <p:ext uri="{BB962C8B-B14F-4D97-AF65-F5344CB8AC3E}">
        <p14:creationId xmlns:p14="http://schemas.microsoft.com/office/powerpoint/2010/main" val="3301850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21/09/2022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21/09/2022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microsoft.com/office/2007/relationships/hdphoto" Target="../media/hdphoto1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microsoft.com/office/2007/relationships/hdphoto" Target="../media/hdphoto11.wdp"/></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42.png"/><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50.jpeg"/><Relationship Id="rId5" Type="http://schemas.openxmlformats.org/officeDocument/2006/relationships/image" Target="../media/image46.png"/><Relationship Id="rId10" Type="http://schemas.openxmlformats.org/officeDocument/2006/relationships/image" Target="../media/image49.svg"/><Relationship Id="rId4" Type="http://schemas.microsoft.com/office/2007/relationships/hdphoto" Target="../media/hdphoto11.wdp"/><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3" Type="http://schemas.openxmlformats.org/officeDocument/2006/relationships/image" Target="../media/image10.png"/><Relationship Id="rId18" Type="http://schemas.microsoft.com/office/2007/relationships/hdphoto" Target="../media/hdphoto8.wdp"/><Relationship Id="rId26" Type="http://schemas.microsoft.com/office/2007/relationships/hdphoto" Target="../media/hdphoto12.wdp"/><Relationship Id="rId21" Type="http://schemas.openxmlformats.org/officeDocument/2006/relationships/image" Target="../media/image14.png"/><Relationship Id="rId34" Type="http://schemas.microsoft.com/office/2007/relationships/hdphoto" Target="../media/hdphoto16.wdp"/><Relationship Id="rId7" Type="http://schemas.openxmlformats.org/officeDocument/2006/relationships/image" Target="../media/image7.png"/><Relationship Id="rId12" Type="http://schemas.microsoft.com/office/2007/relationships/hdphoto" Target="../media/hdphoto5.wdp"/><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microsoft.com/office/2007/relationships/hdphoto" Target="../media/hdphoto18.wdp"/><Relationship Id="rId2" Type="http://schemas.openxmlformats.org/officeDocument/2006/relationships/notesSlide" Target="../notesSlides/notesSlide4.xml"/><Relationship Id="rId16" Type="http://schemas.microsoft.com/office/2007/relationships/hdphoto" Target="../media/hdphoto7.wdp"/><Relationship Id="rId20" Type="http://schemas.microsoft.com/office/2007/relationships/hdphoto" Target="../media/hdphoto9.wdp"/><Relationship Id="rId29"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9.png"/><Relationship Id="rId24" Type="http://schemas.microsoft.com/office/2007/relationships/hdphoto" Target="../media/hdphoto11.wdp"/><Relationship Id="rId32" Type="http://schemas.microsoft.com/office/2007/relationships/hdphoto" Target="../media/hdphoto15.wdp"/><Relationship Id="rId37"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28" Type="http://schemas.microsoft.com/office/2007/relationships/hdphoto" Target="../media/hdphoto13.wdp"/><Relationship Id="rId36" Type="http://schemas.microsoft.com/office/2007/relationships/hdphoto" Target="../media/hdphoto17.wdp"/><Relationship Id="rId10" Type="http://schemas.microsoft.com/office/2007/relationships/hdphoto" Target="../media/hdphoto4.wdp"/><Relationship Id="rId19" Type="http://schemas.openxmlformats.org/officeDocument/2006/relationships/image" Target="../media/image13.png"/><Relationship Id="rId31"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8.png"/><Relationship Id="rId14" Type="http://schemas.microsoft.com/office/2007/relationships/hdphoto" Target="../media/hdphoto6.wdp"/><Relationship Id="rId22" Type="http://schemas.microsoft.com/office/2007/relationships/hdphoto" Target="../media/hdphoto10.wdp"/><Relationship Id="rId27" Type="http://schemas.openxmlformats.org/officeDocument/2006/relationships/image" Target="../media/image17.png"/><Relationship Id="rId30" Type="http://schemas.microsoft.com/office/2007/relationships/hdphoto" Target="../media/hdphoto14.wdp"/><Relationship Id="rId35" Type="http://schemas.openxmlformats.org/officeDocument/2006/relationships/image" Target="../media/image21.png"/><Relationship Id="rId8" Type="http://schemas.microsoft.com/office/2007/relationships/hdphoto" Target="../media/hdphoto3.wdp"/><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10.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Part 2: A classification task in CMR</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0FEB-D15D-BFFF-BE50-EA727D98F9CC}"/>
              </a:ext>
            </a:extLst>
          </p:cNvPr>
          <p:cNvSpPr>
            <a:spLocks noGrp="1"/>
          </p:cNvSpPr>
          <p:nvPr>
            <p:ph type="title"/>
          </p:nvPr>
        </p:nvSpPr>
        <p:spPr>
          <a:xfrm>
            <a:off x="524691" y="646603"/>
            <a:ext cx="10515600" cy="926840"/>
          </a:xfrm>
        </p:spPr>
        <p:txBody>
          <a:bodyPr/>
          <a:lstStyle/>
          <a:p>
            <a:r>
              <a:rPr lang="en-GB" dirty="0"/>
              <a:t>What is overfitting ? </a:t>
            </a:r>
          </a:p>
        </p:txBody>
      </p:sp>
      <p:pic>
        <p:nvPicPr>
          <p:cNvPr id="4" name="Picture 3">
            <a:extLst>
              <a:ext uri="{FF2B5EF4-FFF2-40B4-BE49-F238E27FC236}">
                <a16:creationId xmlns:a16="http://schemas.microsoft.com/office/drawing/2014/main" id="{48254E95-4CC8-1C56-BBCC-53816D6A9E72}"/>
              </a:ext>
            </a:extLst>
          </p:cNvPr>
          <p:cNvPicPr>
            <a:picLocks noChangeAspect="1"/>
          </p:cNvPicPr>
          <p:nvPr/>
        </p:nvPicPr>
        <p:blipFill rotWithShape="1">
          <a:blip r:embed="rId3"/>
          <a:srcRect l="624" t="2118" r="-430" b="-1334"/>
          <a:stretch/>
        </p:blipFill>
        <p:spPr>
          <a:xfrm>
            <a:off x="2757965" y="1573443"/>
            <a:ext cx="6240261" cy="4914762"/>
          </a:xfrm>
          <a:prstGeom prst="rect">
            <a:avLst/>
          </a:prstGeom>
        </p:spPr>
      </p:pic>
    </p:spTree>
    <p:extLst>
      <p:ext uri="{BB962C8B-B14F-4D97-AF65-F5344CB8AC3E}">
        <p14:creationId xmlns:p14="http://schemas.microsoft.com/office/powerpoint/2010/main" val="239259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Preventing overfitting</a:t>
            </a:r>
          </a:p>
        </p:txBody>
      </p:sp>
      <p:sp>
        <p:nvSpPr>
          <p:cNvPr id="9" name="TextBox 8">
            <a:extLst>
              <a:ext uri="{FF2B5EF4-FFF2-40B4-BE49-F238E27FC236}">
                <a16:creationId xmlns:a16="http://schemas.microsoft.com/office/drawing/2014/main" id="{304D0DB3-9F9A-15F3-FD7D-4BC583295539}"/>
              </a:ext>
            </a:extLst>
          </p:cNvPr>
          <p:cNvSpPr txBox="1"/>
          <p:nvPr/>
        </p:nvSpPr>
        <p:spPr>
          <a:xfrm>
            <a:off x="693364" y="1570135"/>
            <a:ext cx="9808029" cy="2954655"/>
          </a:xfrm>
          <a:prstGeom prst="rect">
            <a:avLst/>
          </a:prstGeom>
          <a:noFill/>
        </p:spPr>
        <p:txBody>
          <a:bodyPr wrap="square">
            <a:spAutoFit/>
          </a:bodyPr>
          <a:lstStyle/>
          <a:p>
            <a:pPr>
              <a:lnSpc>
                <a:spcPct val="150000"/>
              </a:lnSpc>
            </a:pPr>
            <a:r>
              <a:rPr lang="en-GB" dirty="0"/>
              <a:t>- Changes in model architecture (number of layers/features etc)</a:t>
            </a:r>
          </a:p>
          <a:p>
            <a:pPr>
              <a:lnSpc>
                <a:spcPct val="150000"/>
              </a:lnSpc>
            </a:pPr>
            <a:r>
              <a:rPr lang="en-GB" dirty="0"/>
              <a:t>- Data pre-processing/normalization</a:t>
            </a:r>
          </a:p>
          <a:p>
            <a:pPr>
              <a:lnSpc>
                <a:spcPct val="150000"/>
              </a:lnSpc>
            </a:pPr>
            <a:r>
              <a:rPr lang="en-GB" dirty="0"/>
              <a:t>- More data</a:t>
            </a:r>
          </a:p>
          <a:p>
            <a:pPr>
              <a:lnSpc>
                <a:spcPct val="150000"/>
              </a:lnSpc>
            </a:pPr>
            <a:r>
              <a:rPr lang="en-GB" dirty="0"/>
              <a:t>- Early stopping</a:t>
            </a:r>
          </a:p>
          <a:p>
            <a:pPr>
              <a:lnSpc>
                <a:spcPct val="150000"/>
              </a:lnSpc>
            </a:pPr>
            <a:r>
              <a:rPr lang="en-GB" dirty="0"/>
              <a:t>- Drop out</a:t>
            </a:r>
          </a:p>
          <a:p>
            <a:pPr>
              <a:lnSpc>
                <a:spcPct val="150000"/>
              </a:lnSpc>
            </a:pPr>
            <a:r>
              <a:rPr lang="en-GB" dirty="0"/>
              <a:t>- Regularization </a:t>
            </a:r>
          </a:p>
          <a:p>
            <a:pPr>
              <a:lnSpc>
                <a:spcPct val="150000"/>
              </a:lnSpc>
            </a:pPr>
            <a:r>
              <a:rPr lang="en-GB" dirty="0"/>
              <a:t>- Data augmentation</a:t>
            </a:r>
          </a:p>
        </p:txBody>
      </p:sp>
      <p:pic>
        <p:nvPicPr>
          <p:cNvPr id="17" name="Picture 16">
            <a:extLst>
              <a:ext uri="{FF2B5EF4-FFF2-40B4-BE49-F238E27FC236}">
                <a16:creationId xmlns:a16="http://schemas.microsoft.com/office/drawing/2014/main" id="{27D9C505-B1F0-79BC-CE94-71A8DC733DE0}"/>
              </a:ext>
            </a:extLst>
          </p:cNvPr>
          <p:cNvPicPr>
            <a:picLocks noChangeAspect="1"/>
          </p:cNvPicPr>
          <p:nvPr/>
        </p:nvPicPr>
        <p:blipFill>
          <a:blip r:embed="rId3"/>
          <a:stretch>
            <a:fillRect/>
          </a:stretch>
        </p:blipFill>
        <p:spPr>
          <a:xfrm>
            <a:off x="8232565" y="1330164"/>
            <a:ext cx="2413663" cy="2098836"/>
          </a:xfrm>
          <a:prstGeom prst="rect">
            <a:avLst/>
          </a:prstGeom>
        </p:spPr>
      </p:pic>
      <p:grpSp>
        <p:nvGrpSpPr>
          <p:cNvPr id="2" name="Group 1">
            <a:extLst>
              <a:ext uri="{FF2B5EF4-FFF2-40B4-BE49-F238E27FC236}">
                <a16:creationId xmlns:a16="http://schemas.microsoft.com/office/drawing/2014/main" id="{DE8FC908-6BAD-CD57-05C9-C9E6760D7C15}"/>
              </a:ext>
            </a:extLst>
          </p:cNvPr>
          <p:cNvGrpSpPr/>
          <p:nvPr/>
        </p:nvGrpSpPr>
        <p:grpSpPr>
          <a:xfrm>
            <a:off x="1345555" y="4942797"/>
            <a:ext cx="5018288" cy="1741154"/>
            <a:chOff x="3827498" y="4995049"/>
            <a:chExt cx="5018288" cy="1741154"/>
          </a:xfrm>
        </p:grpSpPr>
        <p:pic>
          <p:nvPicPr>
            <p:cNvPr id="18" name="Picture 17">
              <a:extLst>
                <a:ext uri="{FF2B5EF4-FFF2-40B4-BE49-F238E27FC236}">
                  <a16:creationId xmlns:a16="http://schemas.microsoft.com/office/drawing/2014/main" id="{6CED7B92-DA5A-0AB4-0427-B3B6668D5F2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19" name="Rectangle: Rounded Corners 18">
              <a:extLst>
                <a:ext uri="{FF2B5EF4-FFF2-40B4-BE49-F238E27FC236}">
                  <a16:creationId xmlns:a16="http://schemas.microsoft.com/office/drawing/2014/main" id="{66CF651E-6487-D60D-5AAC-4EA360F4AA0B}"/>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0" name="Picture 19">
              <a:extLst>
                <a:ext uri="{FF2B5EF4-FFF2-40B4-BE49-F238E27FC236}">
                  <a16:creationId xmlns:a16="http://schemas.microsoft.com/office/drawing/2014/main" id="{066DF438-4664-FEFD-F82F-E5533CD6A10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21" name="Rectangle: Rounded Corners 20">
              <a:extLst>
                <a:ext uri="{FF2B5EF4-FFF2-40B4-BE49-F238E27FC236}">
                  <a16:creationId xmlns:a16="http://schemas.microsoft.com/office/drawing/2014/main" id="{6E828920-FA45-C2E5-698B-1175ED35AC43}"/>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2" name="Picture 21">
              <a:extLst>
                <a:ext uri="{FF2B5EF4-FFF2-40B4-BE49-F238E27FC236}">
                  <a16:creationId xmlns:a16="http://schemas.microsoft.com/office/drawing/2014/main" id="{C3E7B909-9359-9DB4-1A8C-B526DBE0B3F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9198344" flipV="1">
              <a:off x="7539495" y="5052029"/>
              <a:ext cx="1108542" cy="1108542"/>
            </a:xfrm>
            <a:prstGeom prst="rect">
              <a:avLst/>
            </a:prstGeom>
          </p:spPr>
        </p:pic>
        <p:sp>
          <p:nvSpPr>
            <p:cNvPr id="23" name="Rectangle: Rounded Corners 22">
              <a:extLst>
                <a:ext uri="{FF2B5EF4-FFF2-40B4-BE49-F238E27FC236}">
                  <a16:creationId xmlns:a16="http://schemas.microsoft.com/office/drawing/2014/main" id="{07F6BA8D-4D10-3B61-9A66-B7EE51A676CF}"/>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pic>
        <p:nvPicPr>
          <p:cNvPr id="8" name="Picture 7">
            <a:extLst>
              <a:ext uri="{FF2B5EF4-FFF2-40B4-BE49-F238E27FC236}">
                <a16:creationId xmlns:a16="http://schemas.microsoft.com/office/drawing/2014/main" id="{3CFB9D0A-0C10-C722-A4FB-D9BE01E16750}"/>
              </a:ext>
            </a:extLst>
          </p:cNvPr>
          <p:cNvPicPr>
            <a:picLocks noChangeAspect="1"/>
          </p:cNvPicPr>
          <p:nvPr/>
        </p:nvPicPr>
        <p:blipFill rotWithShape="1">
          <a:blip r:embed="rId6"/>
          <a:srcRect r="6621"/>
          <a:stretch/>
        </p:blipFill>
        <p:spPr>
          <a:xfrm>
            <a:off x="8462159" y="4265011"/>
            <a:ext cx="1569257" cy="2031325"/>
          </a:xfrm>
          <a:prstGeom prst="rect">
            <a:avLst/>
          </a:prstGeom>
        </p:spPr>
      </p:pic>
    </p:spTree>
    <p:extLst>
      <p:ext uri="{BB962C8B-B14F-4D97-AF65-F5344CB8AC3E}">
        <p14:creationId xmlns:p14="http://schemas.microsoft.com/office/powerpoint/2010/main" val="246285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29310" y="530855"/>
            <a:ext cx="4558938" cy="926840"/>
          </a:xfrm>
        </p:spPr>
        <p:txBody>
          <a:bodyPr/>
          <a:lstStyle/>
          <a:p>
            <a:r>
              <a:rPr lang="en-GB" dirty="0"/>
              <a:t>Data Normalization</a:t>
            </a:r>
          </a:p>
        </p:txBody>
      </p:sp>
      <p:grpSp>
        <p:nvGrpSpPr>
          <p:cNvPr id="156" name="Group 155">
            <a:extLst>
              <a:ext uri="{FF2B5EF4-FFF2-40B4-BE49-F238E27FC236}">
                <a16:creationId xmlns:a16="http://schemas.microsoft.com/office/drawing/2014/main" id="{2BAEC85D-5C1D-3769-8F80-9D9BF17A57BD}"/>
              </a:ext>
            </a:extLst>
          </p:cNvPr>
          <p:cNvGrpSpPr/>
          <p:nvPr/>
        </p:nvGrpSpPr>
        <p:grpSpPr>
          <a:xfrm>
            <a:off x="432070" y="1887313"/>
            <a:ext cx="4333008" cy="4748825"/>
            <a:chOff x="6451848" y="888274"/>
            <a:chExt cx="5323611" cy="5834491"/>
          </a:xfrm>
        </p:grpSpPr>
        <p:grpSp>
          <p:nvGrpSpPr>
            <p:cNvPr id="144" name="Group 143">
              <a:extLst>
                <a:ext uri="{FF2B5EF4-FFF2-40B4-BE49-F238E27FC236}">
                  <a16:creationId xmlns:a16="http://schemas.microsoft.com/office/drawing/2014/main" id="{BC737946-E9DE-D52C-9E35-D475F1E6757D}"/>
                </a:ext>
              </a:extLst>
            </p:cNvPr>
            <p:cNvGrpSpPr/>
            <p:nvPr/>
          </p:nvGrpSpPr>
          <p:grpSpPr>
            <a:xfrm>
              <a:off x="7788404" y="4311812"/>
              <a:ext cx="3211915" cy="1922785"/>
              <a:chOff x="7199804" y="3918491"/>
              <a:chExt cx="4005940" cy="2398121"/>
            </a:xfrm>
          </p:grpSpPr>
          <p:sp>
            <p:nvSpPr>
              <p:cNvPr id="3" name="Oval 2">
                <a:extLst>
                  <a:ext uri="{FF2B5EF4-FFF2-40B4-BE49-F238E27FC236}">
                    <a16:creationId xmlns:a16="http://schemas.microsoft.com/office/drawing/2014/main" id="{5E8AC0D3-953B-47B7-0CFA-894E2099CB90}"/>
                  </a:ext>
                </a:extLst>
              </p:cNvPr>
              <p:cNvSpPr/>
              <p:nvPr/>
            </p:nvSpPr>
            <p:spPr>
              <a:xfrm>
                <a:off x="9259379" y="4832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8D039B5D-4690-5A89-8111-33206BB5723C}"/>
                  </a:ext>
                </a:extLst>
              </p:cNvPr>
              <p:cNvSpPr/>
              <p:nvPr/>
            </p:nvSpPr>
            <p:spPr>
              <a:xfrm>
                <a:off x="9564179" y="5137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EEFF2EBF-17F0-0F1B-5622-AD1B4AE65D10}"/>
                  </a:ext>
                </a:extLst>
              </p:cNvPr>
              <p:cNvSpPr/>
              <p:nvPr/>
            </p:nvSpPr>
            <p:spPr>
              <a:xfrm>
                <a:off x="9716579" y="5290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BD857FD-87BC-2254-2018-3508C6269787}"/>
                  </a:ext>
                </a:extLst>
              </p:cNvPr>
              <p:cNvSpPr/>
              <p:nvPr/>
            </p:nvSpPr>
            <p:spPr>
              <a:xfrm>
                <a:off x="9868979" y="5442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295D772-14EF-5CE0-92BE-57C9F89E2540}"/>
                  </a:ext>
                </a:extLst>
              </p:cNvPr>
              <p:cNvSpPr/>
              <p:nvPr/>
            </p:nvSpPr>
            <p:spPr>
              <a:xfrm>
                <a:off x="10021379" y="5594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B76E5A8-7C18-14BF-33B2-ECD7CD55CBF9}"/>
                  </a:ext>
                </a:extLst>
              </p:cNvPr>
              <p:cNvSpPr/>
              <p:nvPr/>
            </p:nvSpPr>
            <p:spPr>
              <a:xfrm>
                <a:off x="10173779" y="57472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1095993-B3AA-B952-54D6-BC12E9186C68}"/>
                  </a:ext>
                </a:extLst>
              </p:cNvPr>
              <p:cNvSpPr/>
              <p:nvPr/>
            </p:nvSpPr>
            <p:spPr>
              <a:xfrm>
                <a:off x="10326179" y="5899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70BB1DC-F04A-CA81-B2F3-E7302BE37A12}"/>
                  </a:ext>
                </a:extLst>
              </p:cNvPr>
              <p:cNvSpPr/>
              <p:nvPr/>
            </p:nvSpPr>
            <p:spPr>
              <a:xfrm>
                <a:off x="10478579" y="6052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E0E3B9E0-6617-D3AA-43DC-50E75236F6EF}"/>
                  </a:ext>
                </a:extLst>
              </p:cNvPr>
              <p:cNvSpPr/>
              <p:nvPr/>
            </p:nvSpPr>
            <p:spPr>
              <a:xfrm>
                <a:off x="10630979" y="6204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A2737A29-0219-EEA0-2090-18967468A2F7}"/>
                  </a:ext>
                </a:extLst>
              </p:cNvPr>
              <p:cNvSpPr/>
              <p:nvPr/>
            </p:nvSpPr>
            <p:spPr>
              <a:xfrm>
                <a:off x="9089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1DA218B2-7001-023A-93CC-A7D2BD62AF05}"/>
                  </a:ext>
                </a:extLst>
              </p:cNvPr>
              <p:cNvSpPr/>
              <p:nvPr/>
            </p:nvSpPr>
            <p:spPr>
              <a:xfrm>
                <a:off x="9241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ECDB02B-6BFF-F713-2DE3-D6B407B7E992}"/>
                  </a:ext>
                </a:extLst>
              </p:cNvPr>
              <p:cNvSpPr/>
              <p:nvPr/>
            </p:nvSpPr>
            <p:spPr>
              <a:xfrm>
                <a:off x="9394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795628A-AD23-81AD-DDCE-531F15C88974}"/>
                  </a:ext>
                </a:extLst>
              </p:cNvPr>
              <p:cNvSpPr/>
              <p:nvPr/>
            </p:nvSpPr>
            <p:spPr>
              <a:xfrm>
                <a:off x="9546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5179099-96AF-BE3A-2B5F-720CA81A2A6B}"/>
                  </a:ext>
                </a:extLst>
              </p:cNvPr>
              <p:cNvSpPr/>
              <p:nvPr/>
            </p:nvSpPr>
            <p:spPr>
              <a:xfrm>
                <a:off x="9699162" y="56177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5EF5748-3E7B-994F-4470-6BCC97472475}"/>
                  </a:ext>
                </a:extLst>
              </p:cNvPr>
              <p:cNvSpPr/>
              <p:nvPr/>
            </p:nvSpPr>
            <p:spPr>
              <a:xfrm>
                <a:off x="9851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20EDA75-495D-AD87-14F2-8E9F611EC9A3}"/>
                  </a:ext>
                </a:extLst>
              </p:cNvPr>
              <p:cNvSpPr/>
              <p:nvPr/>
            </p:nvSpPr>
            <p:spPr>
              <a:xfrm>
                <a:off x="10003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3B6278DF-D265-5D4B-3627-85EF27B22B6A}"/>
                  </a:ext>
                </a:extLst>
              </p:cNvPr>
              <p:cNvSpPr/>
              <p:nvPr/>
            </p:nvSpPr>
            <p:spPr>
              <a:xfrm>
                <a:off x="10156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874DDB5-C42C-D42F-55C2-37C24544E194}"/>
                  </a:ext>
                </a:extLst>
              </p:cNvPr>
              <p:cNvSpPr/>
              <p:nvPr/>
            </p:nvSpPr>
            <p:spPr>
              <a:xfrm>
                <a:off x="10308762" y="6227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6F3F2917-3160-8119-F8E7-2160B4F3F256}"/>
                  </a:ext>
                </a:extLst>
              </p:cNvPr>
              <p:cNvSpPr/>
              <p:nvPr/>
            </p:nvSpPr>
            <p:spPr>
              <a:xfrm>
                <a:off x="9851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525FE549-8471-6D8C-4F4A-855A36D31EF4}"/>
                  </a:ext>
                </a:extLst>
              </p:cNvPr>
              <p:cNvSpPr/>
              <p:nvPr/>
            </p:nvSpPr>
            <p:spPr>
              <a:xfrm>
                <a:off x="10003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76CBF181-ED18-D22C-B081-91F8AD2A7343}"/>
                  </a:ext>
                </a:extLst>
              </p:cNvPr>
              <p:cNvSpPr/>
              <p:nvPr/>
            </p:nvSpPr>
            <p:spPr>
              <a:xfrm>
                <a:off x="10156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D4F44DB-AA45-6CF2-0C71-FEE9CE425D6B}"/>
                  </a:ext>
                </a:extLst>
              </p:cNvPr>
              <p:cNvSpPr/>
              <p:nvPr/>
            </p:nvSpPr>
            <p:spPr>
              <a:xfrm>
                <a:off x="10308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A0991A19-47C0-9F1F-BF4C-F1AD9F21278E}"/>
                  </a:ext>
                </a:extLst>
              </p:cNvPr>
              <p:cNvSpPr/>
              <p:nvPr/>
            </p:nvSpPr>
            <p:spPr>
              <a:xfrm>
                <a:off x="10613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53164277-1522-5B47-457F-F752DCC6B176}"/>
                  </a:ext>
                </a:extLst>
              </p:cNvPr>
              <p:cNvSpPr/>
              <p:nvPr/>
            </p:nvSpPr>
            <p:spPr>
              <a:xfrm>
                <a:off x="10765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A85C599-2B6F-AF2C-AF9A-48C5D0022ABF}"/>
                  </a:ext>
                </a:extLst>
              </p:cNvPr>
              <p:cNvSpPr/>
              <p:nvPr/>
            </p:nvSpPr>
            <p:spPr>
              <a:xfrm>
                <a:off x="10918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6ABE9526-2D0B-F24C-005C-97748FCD310F}"/>
                  </a:ext>
                </a:extLst>
              </p:cNvPr>
              <p:cNvSpPr/>
              <p:nvPr/>
            </p:nvSpPr>
            <p:spPr>
              <a:xfrm>
                <a:off x="10199903" y="4939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55B994-1F6A-814C-2EFB-256B501FD105}"/>
                  </a:ext>
                </a:extLst>
              </p:cNvPr>
              <p:cNvSpPr/>
              <p:nvPr/>
            </p:nvSpPr>
            <p:spPr>
              <a:xfrm>
                <a:off x="10352303" y="5091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2FBE23DF-1E84-D627-75FC-3E526ABA559A}"/>
                  </a:ext>
                </a:extLst>
              </p:cNvPr>
              <p:cNvSpPr/>
              <p:nvPr/>
            </p:nvSpPr>
            <p:spPr>
              <a:xfrm>
                <a:off x="10961903" y="5701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D62074FE-058F-3801-D276-1895267B3680}"/>
                  </a:ext>
                </a:extLst>
              </p:cNvPr>
              <p:cNvSpPr/>
              <p:nvPr/>
            </p:nvSpPr>
            <p:spPr>
              <a:xfrm>
                <a:off x="11114303" y="5853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3A8BE575-C6CF-88D3-3E58-5EF28A6C6C64}"/>
                  </a:ext>
                </a:extLst>
              </p:cNvPr>
              <p:cNvSpPr/>
              <p:nvPr/>
            </p:nvSpPr>
            <p:spPr>
              <a:xfrm>
                <a:off x="7657006" y="39184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4C2641F7-C756-21B9-DADE-51EE595196A8}"/>
                  </a:ext>
                </a:extLst>
              </p:cNvPr>
              <p:cNvSpPr/>
              <p:nvPr/>
            </p:nvSpPr>
            <p:spPr>
              <a:xfrm>
                <a:off x="7809406" y="4070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67B3283C-200C-8F6E-69DE-5C7C751B979B}"/>
                  </a:ext>
                </a:extLst>
              </p:cNvPr>
              <p:cNvSpPr/>
              <p:nvPr/>
            </p:nvSpPr>
            <p:spPr>
              <a:xfrm>
                <a:off x="7961806" y="4223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8729C11A-9C41-2304-B300-209F2FF974EF}"/>
                  </a:ext>
                </a:extLst>
              </p:cNvPr>
              <p:cNvSpPr/>
              <p:nvPr/>
            </p:nvSpPr>
            <p:spPr>
              <a:xfrm>
                <a:off x="8114206" y="43756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2468DC96-6C84-045D-9E69-0CAE9F4233E8}"/>
                  </a:ext>
                </a:extLst>
              </p:cNvPr>
              <p:cNvSpPr/>
              <p:nvPr/>
            </p:nvSpPr>
            <p:spPr>
              <a:xfrm>
                <a:off x="8571406" y="4832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D93AA2F1-E0E2-B632-F003-C9E82705D8A9}"/>
                  </a:ext>
                </a:extLst>
              </p:cNvPr>
              <p:cNvSpPr/>
              <p:nvPr/>
            </p:nvSpPr>
            <p:spPr>
              <a:xfrm>
                <a:off x="8723806" y="4985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304C7A9D-BE28-F776-1E98-C3A66D63A2D1}"/>
                  </a:ext>
                </a:extLst>
              </p:cNvPr>
              <p:cNvSpPr/>
              <p:nvPr/>
            </p:nvSpPr>
            <p:spPr>
              <a:xfrm>
                <a:off x="8602974" y="42486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9AD9D7E9-BBFF-8D58-842D-175773E72C6C}"/>
                  </a:ext>
                </a:extLst>
              </p:cNvPr>
              <p:cNvSpPr/>
              <p:nvPr/>
            </p:nvSpPr>
            <p:spPr>
              <a:xfrm>
                <a:off x="8755374" y="44010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F944DB3-D8DD-647F-4ED9-3A891F4E6ED3}"/>
                  </a:ext>
                </a:extLst>
              </p:cNvPr>
              <p:cNvSpPr/>
              <p:nvPr/>
            </p:nvSpPr>
            <p:spPr>
              <a:xfrm>
                <a:off x="7458886" y="41229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73CDB0E6-7044-C785-BC0E-36DB7D936D88}"/>
                  </a:ext>
                </a:extLst>
              </p:cNvPr>
              <p:cNvSpPr/>
              <p:nvPr/>
            </p:nvSpPr>
            <p:spPr>
              <a:xfrm>
                <a:off x="7763686" y="4427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237062A8-04BA-2010-E635-D5DFD2FF8FB0}"/>
                  </a:ext>
                </a:extLst>
              </p:cNvPr>
              <p:cNvSpPr/>
              <p:nvPr/>
            </p:nvSpPr>
            <p:spPr>
              <a:xfrm>
                <a:off x="7916086" y="45801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39ECC1A2-CE9E-0093-0371-3C03ACEED414}"/>
                  </a:ext>
                </a:extLst>
              </p:cNvPr>
              <p:cNvSpPr/>
              <p:nvPr/>
            </p:nvSpPr>
            <p:spPr>
              <a:xfrm>
                <a:off x="8373286" y="50373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2258682E-131D-358E-6AAF-3E10E288071E}"/>
                  </a:ext>
                </a:extLst>
              </p:cNvPr>
              <p:cNvSpPr/>
              <p:nvPr/>
            </p:nvSpPr>
            <p:spPr>
              <a:xfrm>
                <a:off x="8525686" y="5189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17844C5-B2C7-7CC7-BDC4-E539B332FAF0}"/>
                  </a:ext>
                </a:extLst>
              </p:cNvPr>
              <p:cNvSpPr/>
              <p:nvPr/>
            </p:nvSpPr>
            <p:spPr>
              <a:xfrm>
                <a:off x="8404854" y="44531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071139C7-CF72-6199-D8A2-41DC2CA14393}"/>
                  </a:ext>
                </a:extLst>
              </p:cNvPr>
              <p:cNvSpPr/>
              <p:nvPr/>
            </p:nvSpPr>
            <p:spPr>
              <a:xfrm>
                <a:off x="8557254" y="46055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7F886F8-2A5F-E407-2BE2-6018F1C623AA}"/>
                  </a:ext>
                </a:extLst>
              </p:cNvPr>
              <p:cNvSpPr/>
              <p:nvPr/>
            </p:nvSpPr>
            <p:spPr>
              <a:xfrm>
                <a:off x="7504605" y="4650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9FD61E2F-D5D8-862D-E81E-F9EC1C7C0015}"/>
                  </a:ext>
                </a:extLst>
              </p:cNvPr>
              <p:cNvSpPr/>
              <p:nvPr/>
            </p:nvSpPr>
            <p:spPr>
              <a:xfrm>
                <a:off x="7657005" y="4802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DE47E4A1-26E3-836C-0A56-6E16C8F48B00}"/>
                  </a:ext>
                </a:extLst>
              </p:cNvPr>
              <p:cNvSpPr/>
              <p:nvPr/>
            </p:nvSpPr>
            <p:spPr>
              <a:xfrm>
                <a:off x="7809405" y="49548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1ED7238-F783-6687-EC25-B4CE4405F6B0}"/>
                  </a:ext>
                </a:extLst>
              </p:cNvPr>
              <p:cNvSpPr/>
              <p:nvPr/>
            </p:nvSpPr>
            <p:spPr>
              <a:xfrm>
                <a:off x="7961805" y="51072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404BEA2B-9D67-21BD-EA88-C2D527F0F322}"/>
                  </a:ext>
                </a:extLst>
              </p:cNvPr>
              <p:cNvSpPr/>
              <p:nvPr/>
            </p:nvSpPr>
            <p:spPr>
              <a:xfrm>
                <a:off x="8114205" y="52596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2D117B21-573F-A3D7-BB2B-D5FA3FCE8951}"/>
                  </a:ext>
                </a:extLst>
              </p:cNvPr>
              <p:cNvSpPr/>
              <p:nvPr/>
            </p:nvSpPr>
            <p:spPr>
              <a:xfrm>
                <a:off x="8266605" y="5412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BE18E111-F65B-B78C-F70B-9E9C6A56347C}"/>
                  </a:ext>
                </a:extLst>
              </p:cNvPr>
              <p:cNvSpPr/>
              <p:nvPr/>
            </p:nvSpPr>
            <p:spPr>
              <a:xfrm>
                <a:off x="8419005" y="5564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84E2A0C7-DB95-2FED-0126-AE7C2962594A}"/>
                  </a:ext>
                </a:extLst>
              </p:cNvPr>
              <p:cNvSpPr/>
              <p:nvPr/>
            </p:nvSpPr>
            <p:spPr>
              <a:xfrm>
                <a:off x="7199804" y="52172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D48B5EA1-A761-1153-8544-ABFE76C6DB02}"/>
                  </a:ext>
                </a:extLst>
              </p:cNvPr>
              <p:cNvSpPr/>
              <p:nvPr/>
            </p:nvSpPr>
            <p:spPr>
              <a:xfrm>
                <a:off x="7352204" y="53696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3A081A0D-6AA6-EB62-2E64-2B59215C0935}"/>
                  </a:ext>
                </a:extLst>
              </p:cNvPr>
              <p:cNvSpPr/>
              <p:nvPr/>
            </p:nvSpPr>
            <p:spPr>
              <a:xfrm>
                <a:off x="7504604" y="55220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00439E1B-5376-5199-F22B-E1CF2282E579}"/>
                  </a:ext>
                </a:extLst>
              </p:cNvPr>
              <p:cNvSpPr/>
              <p:nvPr/>
            </p:nvSpPr>
            <p:spPr>
              <a:xfrm>
                <a:off x="7458885" y="50069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C715B65-DB9F-78F2-7E00-4E9C6C0C9A84}"/>
                  </a:ext>
                </a:extLst>
              </p:cNvPr>
              <p:cNvSpPr/>
              <p:nvPr/>
            </p:nvSpPr>
            <p:spPr>
              <a:xfrm>
                <a:off x="7611285" y="51593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4015B791-B6EB-E087-8EE9-99FFE89BB467}"/>
                  </a:ext>
                </a:extLst>
              </p:cNvPr>
              <p:cNvSpPr/>
              <p:nvPr/>
            </p:nvSpPr>
            <p:spPr>
              <a:xfrm>
                <a:off x="7763685" y="53117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F590BB82-046E-3F52-DD48-E50C8BD92FB3}"/>
                  </a:ext>
                </a:extLst>
              </p:cNvPr>
              <p:cNvSpPr/>
              <p:nvPr/>
            </p:nvSpPr>
            <p:spPr>
              <a:xfrm>
                <a:off x="7916085" y="54641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BD45ECD4-E86F-41B1-84BF-CF9A2E37287F}"/>
                  </a:ext>
                </a:extLst>
              </p:cNvPr>
              <p:cNvSpPr/>
              <p:nvPr/>
            </p:nvSpPr>
            <p:spPr>
              <a:xfrm>
                <a:off x="8068485" y="56165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a:extLst>
                <a:ext uri="{FF2B5EF4-FFF2-40B4-BE49-F238E27FC236}">
                  <a16:creationId xmlns:a16="http://schemas.microsoft.com/office/drawing/2014/main" id="{21E903F0-248D-9421-C56E-90A8807BEC0E}"/>
                </a:ext>
              </a:extLst>
            </p:cNvPr>
            <p:cNvGrpSpPr/>
            <p:nvPr/>
          </p:nvGrpSpPr>
          <p:grpSpPr>
            <a:xfrm>
              <a:off x="8472683" y="1356558"/>
              <a:ext cx="1838335" cy="2183916"/>
              <a:chOff x="8068481" y="1093708"/>
              <a:chExt cx="2165170" cy="2572191"/>
            </a:xfrm>
          </p:grpSpPr>
          <p:sp>
            <p:nvSpPr>
              <p:cNvPr id="85" name="Oval 84">
                <a:extLst>
                  <a:ext uri="{FF2B5EF4-FFF2-40B4-BE49-F238E27FC236}">
                    <a16:creationId xmlns:a16="http://schemas.microsoft.com/office/drawing/2014/main" id="{3A7406FA-6BEC-1206-4415-8652A5C030FE}"/>
                  </a:ext>
                </a:extLst>
              </p:cNvPr>
              <p:cNvSpPr/>
              <p:nvPr/>
            </p:nvSpPr>
            <p:spPr>
              <a:xfrm>
                <a:off x="8238298" y="2182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55D0082E-238F-0C8C-8397-5ABC42F72279}"/>
                  </a:ext>
                </a:extLst>
              </p:cNvPr>
              <p:cNvSpPr/>
              <p:nvPr/>
            </p:nvSpPr>
            <p:spPr>
              <a:xfrm>
                <a:off x="8543098" y="2486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D67456DB-D33E-AADD-2B1F-9BD3EF45A24D}"/>
                  </a:ext>
                </a:extLst>
              </p:cNvPr>
              <p:cNvSpPr/>
              <p:nvPr/>
            </p:nvSpPr>
            <p:spPr>
              <a:xfrm>
                <a:off x="8695498" y="2639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AC1EC029-B2B3-0D5A-3E63-DB20AD1C34DB}"/>
                  </a:ext>
                </a:extLst>
              </p:cNvPr>
              <p:cNvSpPr/>
              <p:nvPr/>
            </p:nvSpPr>
            <p:spPr>
              <a:xfrm>
                <a:off x="8847898" y="2791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D0177BA-AE35-6FC4-C5AA-F51E404CCC6F}"/>
                  </a:ext>
                </a:extLst>
              </p:cNvPr>
              <p:cNvSpPr/>
              <p:nvPr/>
            </p:nvSpPr>
            <p:spPr>
              <a:xfrm>
                <a:off x="9000298" y="2944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7A8377C-143D-412A-80FD-59E650DC9779}"/>
                  </a:ext>
                </a:extLst>
              </p:cNvPr>
              <p:cNvSpPr/>
              <p:nvPr/>
            </p:nvSpPr>
            <p:spPr>
              <a:xfrm>
                <a:off x="9152698" y="30965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82C75215-EE80-8750-8A13-75BCE7989377}"/>
                  </a:ext>
                </a:extLst>
              </p:cNvPr>
              <p:cNvSpPr/>
              <p:nvPr/>
            </p:nvSpPr>
            <p:spPr>
              <a:xfrm>
                <a:off x="9305098" y="3248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66B6AC0C-96F9-0D3F-0167-5480B4E92E89}"/>
                  </a:ext>
                </a:extLst>
              </p:cNvPr>
              <p:cNvSpPr/>
              <p:nvPr/>
            </p:nvSpPr>
            <p:spPr>
              <a:xfrm>
                <a:off x="9457498" y="3401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999AAA85-9E7A-87C6-A0E4-89362B5623AF}"/>
                  </a:ext>
                </a:extLst>
              </p:cNvPr>
              <p:cNvSpPr/>
              <p:nvPr/>
            </p:nvSpPr>
            <p:spPr>
              <a:xfrm>
                <a:off x="9609898" y="3553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D69471A2-0D22-B940-47EA-AC670D642CF8}"/>
                  </a:ext>
                </a:extLst>
              </p:cNvPr>
              <p:cNvSpPr/>
              <p:nvPr/>
            </p:nvSpPr>
            <p:spPr>
              <a:xfrm>
                <a:off x="8068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B214F898-82E3-1BA6-0522-442BB2D19382}"/>
                  </a:ext>
                </a:extLst>
              </p:cNvPr>
              <p:cNvSpPr/>
              <p:nvPr/>
            </p:nvSpPr>
            <p:spPr>
              <a:xfrm>
                <a:off x="8220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F9344E46-4DFB-E540-04FE-CA000B6996F7}"/>
                  </a:ext>
                </a:extLst>
              </p:cNvPr>
              <p:cNvSpPr/>
              <p:nvPr/>
            </p:nvSpPr>
            <p:spPr>
              <a:xfrm>
                <a:off x="8373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7FEC22B0-7EC5-FE92-7DC3-CAA8E5C00269}"/>
                  </a:ext>
                </a:extLst>
              </p:cNvPr>
              <p:cNvSpPr/>
              <p:nvPr/>
            </p:nvSpPr>
            <p:spPr>
              <a:xfrm>
                <a:off x="8525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91F477D6-55B3-B4C5-7359-BC647255240E}"/>
                  </a:ext>
                </a:extLst>
              </p:cNvPr>
              <p:cNvSpPr/>
              <p:nvPr/>
            </p:nvSpPr>
            <p:spPr>
              <a:xfrm>
                <a:off x="8678081" y="29670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96254ADB-B619-D56B-5BB8-67C22711EE4A}"/>
                  </a:ext>
                </a:extLst>
              </p:cNvPr>
              <p:cNvSpPr/>
              <p:nvPr/>
            </p:nvSpPr>
            <p:spPr>
              <a:xfrm>
                <a:off x="8830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0298A0CE-97A0-97EC-4465-7E42B9600B26}"/>
                  </a:ext>
                </a:extLst>
              </p:cNvPr>
              <p:cNvSpPr/>
              <p:nvPr/>
            </p:nvSpPr>
            <p:spPr>
              <a:xfrm>
                <a:off x="8982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B40BE7CB-53C0-2CC6-4E30-A6BFFCFD285C}"/>
                  </a:ext>
                </a:extLst>
              </p:cNvPr>
              <p:cNvSpPr/>
              <p:nvPr/>
            </p:nvSpPr>
            <p:spPr>
              <a:xfrm>
                <a:off x="9135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2FDD4DF9-DA4B-88BA-09A7-032417EDE4B6}"/>
                  </a:ext>
                </a:extLst>
              </p:cNvPr>
              <p:cNvSpPr/>
              <p:nvPr/>
            </p:nvSpPr>
            <p:spPr>
              <a:xfrm>
                <a:off x="9287681" y="3576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E29E0358-BFA1-FCB6-9931-6270D1523C41}"/>
                  </a:ext>
                </a:extLst>
              </p:cNvPr>
              <p:cNvSpPr/>
              <p:nvPr/>
            </p:nvSpPr>
            <p:spPr>
              <a:xfrm>
                <a:off x="8830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33F2B56-D3CC-1647-CCBC-ECEA090D5C5C}"/>
                  </a:ext>
                </a:extLst>
              </p:cNvPr>
              <p:cNvSpPr/>
              <p:nvPr/>
            </p:nvSpPr>
            <p:spPr>
              <a:xfrm>
                <a:off x="8982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A85E47AB-13D6-504B-EB73-B09A2F2F00FD}"/>
                  </a:ext>
                </a:extLst>
              </p:cNvPr>
              <p:cNvSpPr/>
              <p:nvPr/>
            </p:nvSpPr>
            <p:spPr>
              <a:xfrm>
                <a:off x="9135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870F7144-3A79-944C-C749-811883FFC672}"/>
                  </a:ext>
                </a:extLst>
              </p:cNvPr>
              <p:cNvSpPr/>
              <p:nvPr/>
            </p:nvSpPr>
            <p:spPr>
              <a:xfrm>
                <a:off x="9287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B2B51712-A527-3615-AD2B-88214416C392}"/>
                  </a:ext>
                </a:extLst>
              </p:cNvPr>
              <p:cNvSpPr/>
              <p:nvPr/>
            </p:nvSpPr>
            <p:spPr>
              <a:xfrm>
                <a:off x="9592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C927407B-4DFB-7918-12B5-C0F4C19D9948}"/>
                  </a:ext>
                </a:extLst>
              </p:cNvPr>
              <p:cNvSpPr/>
              <p:nvPr/>
            </p:nvSpPr>
            <p:spPr>
              <a:xfrm>
                <a:off x="9744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AE5B918B-ECC0-AEBB-3150-8880E210D2F2}"/>
                  </a:ext>
                </a:extLst>
              </p:cNvPr>
              <p:cNvSpPr/>
              <p:nvPr/>
            </p:nvSpPr>
            <p:spPr>
              <a:xfrm>
                <a:off x="9897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C39CC116-39E3-8E4A-664A-9DF7A4DEC5F7}"/>
                  </a:ext>
                </a:extLst>
              </p:cNvPr>
              <p:cNvSpPr/>
              <p:nvPr/>
            </p:nvSpPr>
            <p:spPr>
              <a:xfrm>
                <a:off x="9178822" y="2288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C6B4E320-5801-0BB2-7CC5-758FF6EDD664}"/>
                  </a:ext>
                </a:extLst>
              </p:cNvPr>
              <p:cNvSpPr/>
              <p:nvPr/>
            </p:nvSpPr>
            <p:spPr>
              <a:xfrm>
                <a:off x="9331222" y="2441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9DA7FCDC-568A-1469-8897-79EC063F760C}"/>
                  </a:ext>
                </a:extLst>
              </p:cNvPr>
              <p:cNvSpPr/>
              <p:nvPr/>
            </p:nvSpPr>
            <p:spPr>
              <a:xfrm>
                <a:off x="9940822" y="3050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a16="http://schemas.microsoft.com/office/drawing/2014/main" id="{06B8EB1A-3C3B-3ABB-9BBD-5A8D07416C57}"/>
                  </a:ext>
                </a:extLst>
              </p:cNvPr>
              <p:cNvSpPr/>
              <p:nvPr/>
            </p:nvSpPr>
            <p:spPr>
              <a:xfrm>
                <a:off x="10093222" y="3203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D98C95E9-2D8F-C37D-28EA-8C4F0484CF64}"/>
                  </a:ext>
                </a:extLst>
              </p:cNvPr>
              <p:cNvSpPr/>
              <p:nvPr/>
            </p:nvSpPr>
            <p:spPr>
              <a:xfrm>
                <a:off x="9043842" y="10937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BD11F696-F051-FACE-E505-5708D9F648D7}"/>
                  </a:ext>
                </a:extLst>
              </p:cNvPr>
              <p:cNvSpPr/>
              <p:nvPr/>
            </p:nvSpPr>
            <p:spPr>
              <a:xfrm>
                <a:off x="9196242" y="1246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A352B1E7-EAB8-C350-43ED-7D391B8C4569}"/>
                  </a:ext>
                </a:extLst>
              </p:cNvPr>
              <p:cNvSpPr/>
              <p:nvPr/>
            </p:nvSpPr>
            <p:spPr>
              <a:xfrm>
                <a:off x="9348642" y="1398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A83A8AE7-3D30-1E86-8EB0-69A92771D8E4}"/>
                  </a:ext>
                </a:extLst>
              </p:cNvPr>
              <p:cNvSpPr/>
              <p:nvPr/>
            </p:nvSpPr>
            <p:spPr>
              <a:xfrm>
                <a:off x="9501042" y="15509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0CBAA6C3-9130-BE60-5287-066F3121B180}"/>
                  </a:ext>
                </a:extLst>
              </p:cNvPr>
              <p:cNvSpPr/>
              <p:nvPr/>
            </p:nvSpPr>
            <p:spPr>
              <a:xfrm>
                <a:off x="9958242" y="2008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D7A8D7B1-2B24-1EE6-288C-3DB4A1185F52}"/>
                  </a:ext>
                </a:extLst>
              </p:cNvPr>
              <p:cNvSpPr/>
              <p:nvPr/>
            </p:nvSpPr>
            <p:spPr>
              <a:xfrm>
                <a:off x="10110642" y="2160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10383A59-5DF3-11B2-FC76-EC72DF6EECFE}"/>
                  </a:ext>
                </a:extLst>
              </p:cNvPr>
              <p:cNvSpPr/>
              <p:nvPr/>
            </p:nvSpPr>
            <p:spPr>
              <a:xfrm>
                <a:off x="9989810" y="14239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A99C8FBA-3362-7E77-109B-5807ED98AD6F}"/>
                  </a:ext>
                </a:extLst>
              </p:cNvPr>
              <p:cNvSpPr/>
              <p:nvPr/>
            </p:nvSpPr>
            <p:spPr>
              <a:xfrm>
                <a:off x="10142210" y="15763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70099C6A-1B61-E33A-259E-82A12D15420C}"/>
                  </a:ext>
                </a:extLst>
              </p:cNvPr>
              <p:cNvSpPr/>
              <p:nvPr/>
            </p:nvSpPr>
            <p:spPr>
              <a:xfrm>
                <a:off x="8845722" y="12981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267B4047-A249-1091-0700-6B7CC13BC993}"/>
                  </a:ext>
                </a:extLst>
              </p:cNvPr>
              <p:cNvSpPr/>
              <p:nvPr/>
            </p:nvSpPr>
            <p:spPr>
              <a:xfrm>
                <a:off x="9150522" y="1602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B1D86A92-868D-D734-7FF1-4B70F17AD86A}"/>
                  </a:ext>
                </a:extLst>
              </p:cNvPr>
              <p:cNvSpPr/>
              <p:nvPr/>
            </p:nvSpPr>
            <p:spPr>
              <a:xfrm>
                <a:off x="9302922" y="17553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a:extLst>
                  <a:ext uri="{FF2B5EF4-FFF2-40B4-BE49-F238E27FC236}">
                    <a16:creationId xmlns:a16="http://schemas.microsoft.com/office/drawing/2014/main" id="{1C59845A-7EB0-A876-122D-D01478B99A6F}"/>
                  </a:ext>
                </a:extLst>
              </p:cNvPr>
              <p:cNvSpPr/>
              <p:nvPr/>
            </p:nvSpPr>
            <p:spPr>
              <a:xfrm>
                <a:off x="9760122" y="22125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7A1886D1-9674-3A79-AEE9-EA2691AA8947}"/>
                  </a:ext>
                </a:extLst>
              </p:cNvPr>
              <p:cNvSpPr/>
              <p:nvPr/>
            </p:nvSpPr>
            <p:spPr>
              <a:xfrm>
                <a:off x="9912522" y="2364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a:extLst>
                  <a:ext uri="{FF2B5EF4-FFF2-40B4-BE49-F238E27FC236}">
                    <a16:creationId xmlns:a16="http://schemas.microsoft.com/office/drawing/2014/main" id="{69907754-E052-9D04-3983-6BD3635FBD3D}"/>
                  </a:ext>
                </a:extLst>
              </p:cNvPr>
              <p:cNvSpPr/>
              <p:nvPr/>
            </p:nvSpPr>
            <p:spPr>
              <a:xfrm>
                <a:off x="9791690" y="16283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FBBC5A92-B045-2D67-9BEF-8E21E18F36B7}"/>
                  </a:ext>
                </a:extLst>
              </p:cNvPr>
              <p:cNvSpPr/>
              <p:nvPr/>
            </p:nvSpPr>
            <p:spPr>
              <a:xfrm>
                <a:off x="9944090" y="17807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a:extLst>
                  <a:ext uri="{FF2B5EF4-FFF2-40B4-BE49-F238E27FC236}">
                    <a16:creationId xmlns:a16="http://schemas.microsoft.com/office/drawing/2014/main" id="{6976DA88-E512-C392-7299-BF1D7A88ADA6}"/>
                  </a:ext>
                </a:extLst>
              </p:cNvPr>
              <p:cNvSpPr/>
              <p:nvPr/>
            </p:nvSpPr>
            <p:spPr>
              <a:xfrm>
                <a:off x="8891441" y="1825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A8AA8670-F985-9A8A-F790-CE51004A8E31}"/>
                  </a:ext>
                </a:extLst>
              </p:cNvPr>
              <p:cNvSpPr/>
              <p:nvPr/>
            </p:nvSpPr>
            <p:spPr>
              <a:xfrm>
                <a:off x="9043841" y="1977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A4646668-011D-2459-D451-5FBABC70B0C4}"/>
                  </a:ext>
                </a:extLst>
              </p:cNvPr>
              <p:cNvSpPr/>
              <p:nvPr/>
            </p:nvSpPr>
            <p:spPr>
              <a:xfrm>
                <a:off x="9196241" y="21301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D5145344-3720-A914-C31B-D599B60ABAB5}"/>
                  </a:ext>
                </a:extLst>
              </p:cNvPr>
              <p:cNvSpPr/>
              <p:nvPr/>
            </p:nvSpPr>
            <p:spPr>
              <a:xfrm>
                <a:off x="9348641" y="22825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5AC6F7E7-F0BC-C966-C2DA-7F855B3ACAFC}"/>
                  </a:ext>
                </a:extLst>
              </p:cNvPr>
              <p:cNvSpPr/>
              <p:nvPr/>
            </p:nvSpPr>
            <p:spPr>
              <a:xfrm>
                <a:off x="9501041" y="24349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a:extLst>
                  <a:ext uri="{FF2B5EF4-FFF2-40B4-BE49-F238E27FC236}">
                    <a16:creationId xmlns:a16="http://schemas.microsoft.com/office/drawing/2014/main" id="{4EA55AD2-7EAA-73EF-0558-6A4DDD9A66D6}"/>
                  </a:ext>
                </a:extLst>
              </p:cNvPr>
              <p:cNvSpPr/>
              <p:nvPr/>
            </p:nvSpPr>
            <p:spPr>
              <a:xfrm>
                <a:off x="9653441" y="2587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813D5D9D-0C85-D065-189D-FA62700A3E51}"/>
                  </a:ext>
                </a:extLst>
              </p:cNvPr>
              <p:cNvSpPr/>
              <p:nvPr/>
            </p:nvSpPr>
            <p:spPr>
              <a:xfrm>
                <a:off x="9805841" y="2739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8A1E45D3-9341-CC3E-43E5-3BA16DD1E419}"/>
                  </a:ext>
                </a:extLst>
              </p:cNvPr>
              <p:cNvSpPr/>
              <p:nvPr/>
            </p:nvSpPr>
            <p:spPr>
              <a:xfrm>
                <a:off x="8586640" y="23924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339FDBEC-7C8B-DE88-AB40-43DE0C116AA3}"/>
                  </a:ext>
                </a:extLst>
              </p:cNvPr>
              <p:cNvSpPr/>
              <p:nvPr/>
            </p:nvSpPr>
            <p:spPr>
              <a:xfrm>
                <a:off x="8739040" y="25448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CEDE3204-0847-EDEE-33B7-8FD295076E19}"/>
                  </a:ext>
                </a:extLst>
              </p:cNvPr>
              <p:cNvSpPr/>
              <p:nvPr/>
            </p:nvSpPr>
            <p:spPr>
              <a:xfrm>
                <a:off x="8891440" y="26972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1994879D-DA67-6184-F3B6-623140F556E6}"/>
                  </a:ext>
                </a:extLst>
              </p:cNvPr>
              <p:cNvSpPr/>
              <p:nvPr/>
            </p:nvSpPr>
            <p:spPr>
              <a:xfrm>
                <a:off x="8845721" y="21821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E6DB0748-1AE3-D72D-26F3-7E79640DFFCA}"/>
                  </a:ext>
                </a:extLst>
              </p:cNvPr>
              <p:cNvSpPr/>
              <p:nvPr/>
            </p:nvSpPr>
            <p:spPr>
              <a:xfrm>
                <a:off x="8998121" y="23345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1B9778DE-3166-F4C4-20A9-54B91E9FE5A7}"/>
                  </a:ext>
                </a:extLst>
              </p:cNvPr>
              <p:cNvSpPr/>
              <p:nvPr/>
            </p:nvSpPr>
            <p:spPr>
              <a:xfrm>
                <a:off x="9150521" y="24869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a:extLst>
                  <a:ext uri="{FF2B5EF4-FFF2-40B4-BE49-F238E27FC236}">
                    <a16:creationId xmlns:a16="http://schemas.microsoft.com/office/drawing/2014/main" id="{EF73CCE9-72BE-6FCE-FDFE-3EA9325ACD9A}"/>
                  </a:ext>
                </a:extLst>
              </p:cNvPr>
              <p:cNvSpPr/>
              <p:nvPr/>
            </p:nvSpPr>
            <p:spPr>
              <a:xfrm>
                <a:off x="9302921" y="26393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1F6F5B65-E940-EE35-36A2-35F7BAB5FE15}"/>
                  </a:ext>
                </a:extLst>
              </p:cNvPr>
              <p:cNvSpPr/>
              <p:nvPr/>
            </p:nvSpPr>
            <p:spPr>
              <a:xfrm>
                <a:off x="9455321" y="27917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9" name="Freeform: Shape 148">
              <a:extLst>
                <a:ext uri="{FF2B5EF4-FFF2-40B4-BE49-F238E27FC236}">
                  <a16:creationId xmlns:a16="http://schemas.microsoft.com/office/drawing/2014/main" id="{03166F19-14BA-F7ED-1736-EFAF410DAA2B}"/>
                </a:ext>
              </a:extLst>
            </p:cNvPr>
            <p:cNvSpPr/>
            <p:nvPr/>
          </p:nvSpPr>
          <p:spPr>
            <a:xfrm>
              <a:off x="8373291" y="1188720"/>
              <a:ext cx="3017520" cy="1905747"/>
            </a:xfrm>
            <a:custGeom>
              <a:avLst/>
              <a:gdLst>
                <a:gd name="connsiteX0" fmla="*/ 0 w 3017520"/>
                <a:gd name="connsiteY0" fmla="*/ 0 h 1905747"/>
                <a:gd name="connsiteX1" fmla="*/ 300446 w 3017520"/>
                <a:gd name="connsiteY1" fmla="*/ 966651 h 1905747"/>
                <a:gd name="connsiteX2" fmla="*/ 1031966 w 3017520"/>
                <a:gd name="connsiteY2" fmla="*/ 1632857 h 1905747"/>
                <a:gd name="connsiteX3" fmla="*/ 1476103 w 3017520"/>
                <a:gd name="connsiteY3" fmla="*/ 1894114 h 1905747"/>
                <a:gd name="connsiteX4" fmla="*/ 2090058 w 3017520"/>
                <a:gd name="connsiteY4" fmla="*/ 1711234 h 1905747"/>
                <a:gd name="connsiteX5" fmla="*/ 3017520 w 3017520"/>
                <a:gd name="connsiteY5" fmla="*/ 457200 h 1905747"/>
                <a:gd name="connsiteX6" fmla="*/ 3017520 w 3017520"/>
                <a:gd name="connsiteY6" fmla="*/ 457200 h 190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0" h="1905747">
                  <a:moveTo>
                    <a:pt x="0" y="0"/>
                  </a:moveTo>
                  <a:cubicBezTo>
                    <a:pt x="64226" y="347254"/>
                    <a:pt x="128452" y="694508"/>
                    <a:pt x="300446" y="966651"/>
                  </a:cubicBezTo>
                  <a:cubicBezTo>
                    <a:pt x="472440" y="1238794"/>
                    <a:pt x="836023" y="1478280"/>
                    <a:pt x="1031966" y="1632857"/>
                  </a:cubicBezTo>
                  <a:cubicBezTo>
                    <a:pt x="1227909" y="1787434"/>
                    <a:pt x="1299754" y="1881051"/>
                    <a:pt x="1476103" y="1894114"/>
                  </a:cubicBezTo>
                  <a:cubicBezTo>
                    <a:pt x="1652452" y="1907177"/>
                    <a:pt x="1833155" y="1950720"/>
                    <a:pt x="2090058" y="1711234"/>
                  </a:cubicBezTo>
                  <a:cubicBezTo>
                    <a:pt x="2346961" y="1471748"/>
                    <a:pt x="3017520" y="457200"/>
                    <a:pt x="3017520" y="457200"/>
                  </a:cubicBezTo>
                  <a:lnTo>
                    <a:pt x="3017520" y="457200"/>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Freeform: Shape 150">
              <a:extLst>
                <a:ext uri="{FF2B5EF4-FFF2-40B4-BE49-F238E27FC236}">
                  <a16:creationId xmlns:a16="http://schemas.microsoft.com/office/drawing/2014/main" id="{AEFA5E0C-C55E-58F4-CAC2-B8D9CF8BA6A4}"/>
                </a:ext>
              </a:extLst>
            </p:cNvPr>
            <p:cNvSpPr/>
            <p:nvPr/>
          </p:nvSpPr>
          <p:spPr>
            <a:xfrm>
              <a:off x="9080066" y="4075611"/>
              <a:ext cx="534197" cy="2534195"/>
            </a:xfrm>
            <a:custGeom>
              <a:avLst/>
              <a:gdLst>
                <a:gd name="connsiteX0" fmla="*/ 11683 w 534197"/>
                <a:gd name="connsiteY0" fmla="*/ 2534195 h 2534195"/>
                <a:gd name="connsiteX1" fmla="*/ 37808 w 534197"/>
                <a:gd name="connsiteY1" fmla="*/ 1698172 h 2534195"/>
                <a:gd name="connsiteX2" fmla="*/ 325191 w 534197"/>
                <a:gd name="connsiteY2" fmla="*/ 627018 h 2534195"/>
                <a:gd name="connsiteX3" fmla="*/ 534197 w 534197"/>
                <a:gd name="connsiteY3" fmla="*/ 0 h 2534195"/>
              </a:gdLst>
              <a:ahLst/>
              <a:cxnLst>
                <a:cxn ang="0">
                  <a:pos x="connsiteX0" y="connsiteY0"/>
                </a:cxn>
                <a:cxn ang="0">
                  <a:pos x="connsiteX1" y="connsiteY1"/>
                </a:cxn>
                <a:cxn ang="0">
                  <a:pos x="connsiteX2" y="connsiteY2"/>
                </a:cxn>
                <a:cxn ang="0">
                  <a:pos x="connsiteX3" y="connsiteY3"/>
                </a:cxn>
              </a:cxnLst>
              <a:rect l="l" t="t" r="r" b="b"/>
              <a:pathLst>
                <a:path w="534197" h="2534195">
                  <a:moveTo>
                    <a:pt x="11683" y="2534195"/>
                  </a:moveTo>
                  <a:cubicBezTo>
                    <a:pt x="-1380" y="2275115"/>
                    <a:pt x="-14443" y="2016035"/>
                    <a:pt x="37808" y="1698172"/>
                  </a:cubicBezTo>
                  <a:cubicBezTo>
                    <a:pt x="90059" y="1380309"/>
                    <a:pt x="242460" y="910047"/>
                    <a:pt x="325191" y="627018"/>
                  </a:cubicBezTo>
                  <a:cubicBezTo>
                    <a:pt x="407922" y="343989"/>
                    <a:pt x="471059" y="171994"/>
                    <a:pt x="534197"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D2333BC2-EC59-7D97-F232-3125B85ACC9D}"/>
                </a:ext>
              </a:extLst>
            </p:cNvPr>
            <p:cNvSpPr/>
            <p:nvPr/>
          </p:nvSpPr>
          <p:spPr>
            <a:xfrm>
              <a:off x="7576457" y="888274"/>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81CD9573-C888-B7AA-271E-49864C2C10C5}"/>
                </a:ext>
              </a:extLst>
            </p:cNvPr>
            <p:cNvSpPr/>
            <p:nvPr/>
          </p:nvSpPr>
          <p:spPr>
            <a:xfrm>
              <a:off x="7580104" y="3796629"/>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64CC5F30-A10B-1EC2-2ADF-8BA04C317ED0}"/>
                </a:ext>
              </a:extLst>
            </p:cNvPr>
            <p:cNvSpPr txBox="1"/>
            <p:nvPr/>
          </p:nvSpPr>
          <p:spPr>
            <a:xfrm rot="16200000">
              <a:off x="5536520" y="1803602"/>
              <a:ext cx="2908353" cy="1077698"/>
            </a:xfrm>
            <a:prstGeom prst="rect">
              <a:avLst/>
            </a:prstGeom>
            <a:noFill/>
          </p:spPr>
          <p:txBody>
            <a:bodyPr wrap="square">
              <a:spAutoFit/>
            </a:bodyPr>
            <a:lstStyle/>
            <a:p>
              <a:pPr algn="ctr">
                <a:lnSpc>
                  <a:spcPct val="150000"/>
                </a:lnSpc>
              </a:pPr>
              <a:r>
                <a:rPr lang="en-GB" dirty="0"/>
                <a:t>Without </a:t>
              </a:r>
              <a:r>
                <a:rPr lang="en-GB" dirty="0" err="1"/>
                <a:t>preprocessing</a:t>
              </a:r>
              <a:endParaRPr lang="en-GB" dirty="0"/>
            </a:p>
          </p:txBody>
        </p:sp>
        <p:sp>
          <p:nvSpPr>
            <p:cNvPr id="155" name="TextBox 154">
              <a:extLst>
                <a:ext uri="{FF2B5EF4-FFF2-40B4-BE49-F238E27FC236}">
                  <a16:creationId xmlns:a16="http://schemas.microsoft.com/office/drawing/2014/main" id="{90563F62-F604-32A8-4895-78186F270781}"/>
                </a:ext>
              </a:extLst>
            </p:cNvPr>
            <p:cNvSpPr txBox="1"/>
            <p:nvPr/>
          </p:nvSpPr>
          <p:spPr>
            <a:xfrm rot="16200000">
              <a:off x="5572468" y="4984982"/>
              <a:ext cx="2908353" cy="567210"/>
            </a:xfrm>
            <a:prstGeom prst="rect">
              <a:avLst/>
            </a:prstGeom>
            <a:noFill/>
          </p:spPr>
          <p:txBody>
            <a:bodyPr wrap="square">
              <a:spAutoFit/>
            </a:bodyPr>
            <a:lstStyle/>
            <a:p>
              <a:pPr algn="ctr">
                <a:lnSpc>
                  <a:spcPct val="150000"/>
                </a:lnSpc>
              </a:pPr>
              <a:r>
                <a:rPr lang="en-GB" dirty="0"/>
                <a:t>Pre-processed</a:t>
              </a:r>
            </a:p>
          </p:txBody>
        </p:sp>
      </p:grpSp>
      <p:grpSp>
        <p:nvGrpSpPr>
          <p:cNvPr id="35" name="Group 34">
            <a:extLst>
              <a:ext uri="{FF2B5EF4-FFF2-40B4-BE49-F238E27FC236}">
                <a16:creationId xmlns:a16="http://schemas.microsoft.com/office/drawing/2014/main" id="{B5EB9AB1-EA1C-E8A5-32E0-5BD695470267}"/>
              </a:ext>
            </a:extLst>
          </p:cNvPr>
          <p:cNvGrpSpPr/>
          <p:nvPr/>
        </p:nvGrpSpPr>
        <p:grpSpPr>
          <a:xfrm>
            <a:off x="6396900" y="1402140"/>
            <a:ext cx="5126057" cy="5077081"/>
            <a:chOff x="6396900" y="1402140"/>
            <a:chExt cx="5126057" cy="5077081"/>
          </a:xfrm>
        </p:grpSpPr>
        <p:grpSp>
          <p:nvGrpSpPr>
            <p:cNvPr id="25" name="Group 24">
              <a:extLst>
                <a:ext uri="{FF2B5EF4-FFF2-40B4-BE49-F238E27FC236}">
                  <a16:creationId xmlns:a16="http://schemas.microsoft.com/office/drawing/2014/main" id="{A12CAF57-D4F4-7B7F-27A4-0D3384530E31}"/>
                </a:ext>
              </a:extLst>
            </p:cNvPr>
            <p:cNvGrpSpPr/>
            <p:nvPr/>
          </p:nvGrpSpPr>
          <p:grpSpPr>
            <a:xfrm>
              <a:off x="6396900" y="1402140"/>
              <a:ext cx="5126057" cy="5077081"/>
              <a:chOff x="6036040" y="1425646"/>
              <a:chExt cx="5126057" cy="5077081"/>
            </a:xfrm>
          </p:grpSpPr>
          <p:grpSp>
            <p:nvGrpSpPr>
              <p:cNvPr id="4" name="Group 3">
                <a:extLst>
                  <a:ext uri="{FF2B5EF4-FFF2-40B4-BE49-F238E27FC236}">
                    <a16:creationId xmlns:a16="http://schemas.microsoft.com/office/drawing/2014/main" id="{AAF71CDA-C76F-298B-0674-3404FEC15D7A}"/>
                  </a:ext>
                </a:extLst>
              </p:cNvPr>
              <p:cNvGrpSpPr/>
              <p:nvPr/>
            </p:nvGrpSpPr>
            <p:grpSpPr>
              <a:xfrm>
                <a:off x="6069961" y="1425646"/>
                <a:ext cx="5092136" cy="5077081"/>
                <a:chOff x="6069961" y="1425646"/>
                <a:chExt cx="5092136" cy="5077081"/>
              </a:xfrm>
            </p:grpSpPr>
            <p:sp>
              <p:nvSpPr>
                <p:cNvPr id="9" name="TextBox 8">
                  <a:extLst>
                    <a:ext uri="{FF2B5EF4-FFF2-40B4-BE49-F238E27FC236}">
                      <a16:creationId xmlns:a16="http://schemas.microsoft.com/office/drawing/2014/main" id="{304D0DB3-9F9A-15F3-FD7D-4BC583295539}"/>
                    </a:ext>
                  </a:extLst>
                </p:cNvPr>
                <p:cNvSpPr txBox="1"/>
                <p:nvPr/>
              </p:nvSpPr>
              <p:spPr>
                <a:xfrm>
                  <a:off x="6069961" y="1425647"/>
                  <a:ext cx="2095570" cy="461665"/>
                </a:xfrm>
                <a:prstGeom prst="rect">
                  <a:avLst/>
                </a:prstGeom>
                <a:noFill/>
              </p:spPr>
              <p:txBody>
                <a:bodyPr wrap="square">
                  <a:spAutoFit/>
                </a:bodyPr>
                <a:lstStyle/>
                <a:p>
                  <a:pPr algn="ctr">
                    <a:lnSpc>
                      <a:spcPct val="150000"/>
                    </a:lnSpc>
                  </a:pPr>
                  <a:r>
                    <a:rPr lang="en-GB" dirty="0"/>
                    <a:t>Original data</a:t>
                  </a:r>
                </a:p>
              </p:txBody>
            </p:sp>
            <p:pic>
              <p:nvPicPr>
                <p:cNvPr id="157" name="Picture 156" descr="A picture containing text, posing, bunch, window&#10;&#10;Description automatically generated">
                  <a:extLst>
                    <a:ext uri="{FF2B5EF4-FFF2-40B4-BE49-F238E27FC236}">
                      <a16:creationId xmlns:a16="http://schemas.microsoft.com/office/drawing/2014/main" id="{BC98821B-3E89-4C18-AFFA-2D6A125B464F}"/>
                    </a:ext>
                  </a:extLst>
                </p:cNvPr>
                <p:cNvPicPr>
                  <a:picLocks noChangeAspect="1"/>
                </p:cNvPicPr>
                <p:nvPr/>
              </p:nvPicPr>
              <p:blipFill rotWithShape="1">
                <a:blip r:embed="rId3">
                  <a:extLst>
                    <a:ext uri="{28A0092B-C50C-407E-A947-70E740481C1C}">
                      <a14:useLocalDpi xmlns:a14="http://schemas.microsoft.com/office/drawing/2010/main" val="0"/>
                    </a:ext>
                  </a:extLst>
                </a:blip>
                <a:srcRect l="233" t="4912" r="74294" b="1771"/>
                <a:stretch/>
              </p:blipFill>
              <p:spPr>
                <a:xfrm>
                  <a:off x="9066527" y="2045626"/>
                  <a:ext cx="2095570" cy="4417724"/>
                </a:xfrm>
                <a:prstGeom prst="rect">
                  <a:avLst/>
                </a:prstGeom>
              </p:spPr>
            </p:pic>
            <p:pic>
              <p:nvPicPr>
                <p:cNvPr id="159" name="Picture 158" descr="A picture containing text, indoor&#10;&#10;Description automatically generated">
                  <a:extLst>
                    <a:ext uri="{FF2B5EF4-FFF2-40B4-BE49-F238E27FC236}">
                      <a16:creationId xmlns:a16="http://schemas.microsoft.com/office/drawing/2014/main" id="{1CE2D1CE-6B06-4B06-74D6-273D379FCB52}"/>
                    </a:ext>
                  </a:extLst>
                </p:cNvPr>
                <p:cNvPicPr>
                  <a:picLocks noChangeAspect="1"/>
                </p:cNvPicPr>
                <p:nvPr/>
              </p:nvPicPr>
              <p:blipFill rotWithShape="1">
                <a:blip r:embed="rId4">
                  <a:extLst>
                    <a:ext uri="{28A0092B-C50C-407E-A947-70E740481C1C}">
                      <a14:useLocalDpi xmlns:a14="http://schemas.microsoft.com/office/drawing/2010/main" val="0"/>
                    </a:ext>
                  </a:extLst>
                </a:blip>
                <a:srcRect l="898" t="4572" r="73895" b="2020"/>
                <a:stretch/>
              </p:blipFill>
              <p:spPr>
                <a:xfrm>
                  <a:off x="6069961" y="2033740"/>
                  <a:ext cx="2095570" cy="4468987"/>
                </a:xfrm>
                <a:prstGeom prst="rect">
                  <a:avLst/>
                </a:prstGeom>
              </p:spPr>
            </p:pic>
            <p:sp>
              <p:nvSpPr>
                <p:cNvPr id="2" name="TextBox 1">
                  <a:extLst>
                    <a:ext uri="{FF2B5EF4-FFF2-40B4-BE49-F238E27FC236}">
                      <a16:creationId xmlns:a16="http://schemas.microsoft.com/office/drawing/2014/main" id="{F5E29DB9-53F9-F8FB-1684-FCED5978C959}"/>
                    </a:ext>
                  </a:extLst>
                </p:cNvPr>
                <p:cNvSpPr txBox="1"/>
                <p:nvPr/>
              </p:nvSpPr>
              <p:spPr>
                <a:xfrm>
                  <a:off x="9066527" y="1425646"/>
                  <a:ext cx="2095570" cy="461665"/>
                </a:xfrm>
                <a:prstGeom prst="rect">
                  <a:avLst/>
                </a:prstGeom>
                <a:noFill/>
              </p:spPr>
              <p:txBody>
                <a:bodyPr wrap="square">
                  <a:spAutoFit/>
                </a:bodyPr>
                <a:lstStyle/>
                <a:p>
                  <a:pPr algn="ctr">
                    <a:lnSpc>
                      <a:spcPct val="150000"/>
                    </a:lnSpc>
                  </a:pPr>
                  <a:r>
                    <a:rPr lang="en-GB" dirty="0"/>
                    <a:t>Normalized data</a:t>
                  </a:r>
                </a:p>
              </p:txBody>
            </p:sp>
          </p:grpSp>
          <p:sp>
            <p:nvSpPr>
              <p:cNvPr id="24" name="Rectangle 23">
                <a:extLst>
                  <a:ext uri="{FF2B5EF4-FFF2-40B4-BE49-F238E27FC236}">
                    <a16:creationId xmlns:a16="http://schemas.microsoft.com/office/drawing/2014/main" id="{A239056C-6AC7-7D38-A645-8CAD30EA0A63}"/>
                  </a:ext>
                </a:extLst>
              </p:cNvPr>
              <p:cNvSpPr/>
              <p:nvPr/>
            </p:nvSpPr>
            <p:spPr>
              <a:xfrm>
                <a:off x="6036040" y="4153989"/>
                <a:ext cx="5106577" cy="209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Arrow: Right 25">
              <a:extLst>
                <a:ext uri="{FF2B5EF4-FFF2-40B4-BE49-F238E27FC236}">
                  <a16:creationId xmlns:a16="http://schemas.microsoft.com/office/drawing/2014/main" id="{BA799917-C41A-EE3D-A57A-EE74FDA7A867}"/>
                </a:ext>
              </a:extLst>
            </p:cNvPr>
            <p:cNvSpPr/>
            <p:nvPr/>
          </p:nvSpPr>
          <p:spPr>
            <a:xfrm>
              <a:off x="8699863" y="4045999"/>
              <a:ext cx="57272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223C160-6F9E-5992-48CD-4773BEAF619B}"/>
                </a:ext>
              </a:extLst>
            </p:cNvPr>
            <p:cNvSpPr txBox="1"/>
            <p:nvPr/>
          </p:nvSpPr>
          <p:spPr>
            <a:xfrm>
              <a:off x="7938439" y="3568537"/>
              <a:ext cx="2095570" cy="461665"/>
            </a:xfrm>
            <a:prstGeom prst="rect">
              <a:avLst/>
            </a:prstGeom>
            <a:noFill/>
          </p:spPr>
          <p:txBody>
            <a:bodyPr wrap="square">
              <a:spAutoFit/>
            </a:bodyPr>
            <a:lstStyle/>
            <a:p>
              <a:pPr algn="ctr">
                <a:lnSpc>
                  <a:spcPct val="150000"/>
                </a:lnSpc>
              </a:pPr>
              <a:r>
                <a:rPr lang="en-GB" dirty="0"/>
                <a:t>CLAHE</a:t>
              </a:r>
            </a:p>
          </p:txBody>
        </p:sp>
      </p:grpSp>
    </p:spTree>
    <p:extLst>
      <p:ext uri="{BB962C8B-B14F-4D97-AF65-F5344CB8AC3E}">
        <p14:creationId xmlns:p14="http://schemas.microsoft.com/office/powerpoint/2010/main" val="155450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10;&#10;Description automatically generated with medium confidence">
            <a:extLst>
              <a:ext uri="{FF2B5EF4-FFF2-40B4-BE49-F238E27FC236}">
                <a16:creationId xmlns:a16="http://schemas.microsoft.com/office/drawing/2014/main" id="{FECFA6EC-9FBD-6DB5-8C1D-5EE5269D5C16}"/>
              </a:ext>
            </a:extLst>
          </p:cNvPr>
          <p:cNvPicPr>
            <a:picLocks noChangeAspect="1"/>
          </p:cNvPicPr>
          <p:nvPr/>
        </p:nvPicPr>
        <p:blipFill rotWithShape="1">
          <a:blip r:embed="rId3">
            <a:extLst>
              <a:ext uri="{28A0092B-C50C-407E-A947-70E740481C1C}">
                <a14:useLocalDpi xmlns:a14="http://schemas.microsoft.com/office/drawing/2010/main" val="0"/>
              </a:ext>
            </a:extLst>
          </a:blip>
          <a:srcRect t="-16073" r="52176" b="-1"/>
          <a:stretch/>
        </p:blipFill>
        <p:spPr>
          <a:xfrm>
            <a:off x="7759336" y="4032068"/>
            <a:ext cx="3963490" cy="2709068"/>
          </a:xfrm>
          <a:prstGeom prst="rect">
            <a:avLst/>
          </a:prstGeom>
          <a:solidFill>
            <a:schemeClr val="bg1"/>
          </a:solidFill>
        </p:spPr>
      </p:pic>
      <p:sp>
        <p:nvSpPr>
          <p:cNvPr id="3" name="TextBox 2">
            <a:extLst>
              <a:ext uri="{FF2B5EF4-FFF2-40B4-BE49-F238E27FC236}">
                <a16:creationId xmlns:a16="http://schemas.microsoft.com/office/drawing/2014/main" id="{C6706A0B-021B-491A-427B-812E49C20D18}"/>
              </a:ext>
            </a:extLst>
          </p:cNvPr>
          <p:cNvSpPr txBox="1"/>
          <p:nvPr/>
        </p:nvSpPr>
        <p:spPr>
          <a:xfrm>
            <a:off x="469174" y="730410"/>
            <a:ext cx="6806837" cy="4801314"/>
          </a:xfrm>
          <a:prstGeom prst="rect">
            <a:avLst/>
          </a:prstGeom>
          <a:noFill/>
        </p:spPr>
        <p:txBody>
          <a:bodyPr wrap="square">
            <a:spAutoFit/>
          </a:bodyPr>
          <a:lstStyle/>
          <a:p>
            <a:endParaRPr lang="en-GB" b="0" dirty="0">
              <a:solidFill>
                <a:srgbClr val="6A9955"/>
              </a:solidFill>
              <a:effectLst/>
              <a:latin typeface="Droid Sans Mono"/>
            </a:endParaRPr>
          </a:p>
          <a:p>
            <a:r>
              <a:rPr lang="en-GB" b="0" dirty="0">
                <a:solidFill>
                  <a:srgbClr val="6A9955"/>
                </a:solidFill>
                <a:effectLst/>
                <a:latin typeface="Droid Sans Mono"/>
              </a:rPr>
              <a:t>#Preprocessing function:</a:t>
            </a:r>
          </a:p>
          <a:p>
            <a:endParaRPr lang="en-GB" b="0" dirty="0">
              <a:solidFill>
                <a:srgbClr val="6A9955"/>
              </a:solidFill>
              <a:effectLst/>
              <a:latin typeface="Droid Sans Mono"/>
            </a:endParaRPr>
          </a:p>
          <a:p>
            <a:r>
              <a:rPr lang="en-GB" b="0" dirty="0">
                <a:solidFill>
                  <a:srgbClr val="6A9955"/>
                </a:solidFill>
                <a:effectLst/>
                <a:latin typeface="Droid Sans Mono"/>
              </a:rPr>
              <a:t>#Image Resized to 128x128 and scaled between [0,1]</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normalization</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a:solidFill>
                  <a:srgbClr val="6A9955"/>
                </a:solidFill>
                <a:effectLst/>
                <a:latin typeface="Droid Sans Mono"/>
              </a:rPr>
              <a:t>#Contrast Limited Adaptive Histogram Equalization (CLAHE)</a:t>
            </a:r>
            <a:endParaRPr lang="en-GB" b="0" dirty="0">
              <a:solidFill>
                <a:srgbClr val="D4D4D4"/>
              </a:solidFill>
              <a:effectLst/>
              <a:latin typeface="Droid Sans Mono"/>
            </a:endParaRPr>
          </a:p>
          <a:p>
            <a:pPr lvl="1"/>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err="1">
                <a:solidFill>
                  <a:srgbClr val="4EC9B0"/>
                </a:solidFill>
                <a:effectLst/>
                <a:latin typeface="Droid Sans Mono"/>
              </a:rPr>
              <a:t>tf_clahe</a:t>
            </a:r>
            <a:r>
              <a:rPr lang="en-GB" b="0" dirty="0" err="1">
                <a:solidFill>
                  <a:srgbClr val="D4D4D4"/>
                </a:solidFill>
                <a:effectLst/>
                <a:latin typeface="Droid Sans Mono"/>
              </a:rPr>
              <a:t>.</a:t>
            </a:r>
            <a:r>
              <a:rPr lang="en-GB" b="0" dirty="0" err="1">
                <a:solidFill>
                  <a:srgbClr val="DCDCAA"/>
                </a:solidFill>
                <a:effectLst/>
                <a:latin typeface="Droid Sans Mono"/>
              </a:rPr>
              <a:t>clahe</a:t>
            </a:r>
            <a:r>
              <a:rPr lang="en-GB" b="0" dirty="0">
                <a:solidFill>
                  <a:srgbClr val="D4D4D4"/>
                </a:solidFill>
                <a:effectLst/>
                <a:latin typeface="Droid Sans Mono"/>
              </a:rPr>
              <a:t>(</a:t>
            </a:r>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a:solidFill>
                  <a:srgbClr val="B5CEA8"/>
                </a:solidFill>
                <a:effectLst/>
                <a:latin typeface="Droid Sans Mono"/>
              </a:rPr>
              <a:t>255</a:t>
            </a:r>
            <a:r>
              <a:rPr lang="en-GB" b="0" dirty="0">
                <a:solidFill>
                  <a:srgbClr val="D4D4D4"/>
                </a:solidFill>
                <a:effectLst/>
                <a:latin typeface="Droid Sans Mono"/>
              </a:rPr>
              <a:t>)/</a:t>
            </a:r>
            <a:r>
              <a:rPr lang="en-GB" b="0" dirty="0">
                <a:solidFill>
                  <a:srgbClr val="B5CEA8"/>
                </a:solidFill>
                <a:effectLst/>
                <a:latin typeface="Droid Sans Mono"/>
              </a:rPr>
              <a:t>255</a:t>
            </a:r>
            <a:endParaRPr lang="en-GB" b="0" dirty="0">
              <a:solidFill>
                <a:srgbClr val="D4D4D4"/>
              </a:solidFill>
              <a:effectLst/>
              <a:latin typeface="Droid Sans Mono"/>
            </a:endParaRPr>
          </a:p>
          <a:p>
            <a:r>
              <a:rPr lang="en-GB" b="0" dirty="0">
                <a:solidFill>
                  <a:srgbClr val="C586C0"/>
                </a:solidFill>
                <a:effectLst/>
                <a:latin typeface="Droid Sans Mono"/>
              </a:rPr>
              <a:t>return</a:t>
            </a:r>
            <a:r>
              <a:rPr lang="en-GB" b="0" dirty="0">
                <a:solidFill>
                  <a:srgbClr val="D4D4D4"/>
                </a:solidFill>
                <a:effectLst/>
                <a:latin typeface="Droid Sans Mono"/>
              </a:rPr>
              <a:t> </a:t>
            </a:r>
            <a:r>
              <a:rPr lang="en-GB" b="0" dirty="0" err="1">
                <a:solidFill>
                  <a:srgbClr val="9CDCFE"/>
                </a:solidFill>
                <a:effectLst/>
                <a:latin typeface="Droid Sans Mono"/>
              </a:rPr>
              <a:t>image_preproc</a:t>
            </a:r>
            <a:endParaRPr lang="en-GB" b="0" dirty="0">
              <a:solidFill>
                <a:srgbClr val="9CDCFE"/>
              </a:solidFill>
              <a:effectLst/>
              <a:latin typeface="Droid Sans Mono"/>
            </a:endParaRPr>
          </a:p>
          <a:p>
            <a:endParaRPr lang="en-GB" dirty="0">
              <a:solidFill>
                <a:srgbClr val="9CDCFE"/>
              </a:solidFill>
              <a:latin typeface="Droid Sans Mono"/>
            </a:endParaRPr>
          </a:p>
          <a:p>
            <a:endParaRPr lang="en-GB" b="0" dirty="0">
              <a:solidFill>
                <a:srgbClr val="9CDCFE"/>
              </a:solidFill>
              <a:effectLst/>
              <a:latin typeface="Droid Sans Mono"/>
            </a:endParaRPr>
          </a:p>
          <a:p>
            <a:r>
              <a:rPr lang="en-GB" b="0" dirty="0">
                <a:solidFill>
                  <a:srgbClr val="6A9955"/>
                </a:solidFill>
                <a:effectLst/>
                <a:latin typeface="Droid Sans Mono"/>
              </a:rPr>
              <a:t>#Case 1 No contrast normalization is performed </a:t>
            </a:r>
            <a:endParaRPr lang="en-GB" b="0" dirty="0">
              <a:solidFill>
                <a:srgbClr val="D4D4D4"/>
              </a:solidFill>
              <a:effectLst/>
              <a:latin typeface="Droid Sans Mono"/>
            </a:endParaRP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dirty="0">
                <a:solidFill>
                  <a:srgbClr val="B5CEA8"/>
                </a:solidFill>
                <a:latin typeface="Droid Sans Mono"/>
              </a:rPr>
              <a:t>0</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6A9955"/>
                </a:solidFill>
                <a:effectLst/>
                <a:latin typeface="Droid Sans Mono"/>
              </a:rPr>
              <a:t>#Case 2 With Contrast Normalization</a:t>
            </a: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b="0" dirty="0">
                <a:solidFill>
                  <a:srgbClr val="B5CEA8"/>
                </a:solidFill>
                <a:effectLst/>
                <a:latin typeface="Droid Sans Mono"/>
              </a:rPr>
              <a:t>1</a:t>
            </a:r>
            <a:endParaRPr lang="en-GB" b="0" dirty="0">
              <a:solidFill>
                <a:srgbClr val="D4D4D4"/>
              </a:solidFill>
              <a:effectLst/>
              <a:latin typeface="Droid Sans Mono"/>
            </a:endParaRPr>
          </a:p>
          <a:p>
            <a:endParaRPr lang="en-GB" b="0" dirty="0">
              <a:solidFill>
                <a:srgbClr val="D4D4D4"/>
              </a:solidFill>
              <a:effectLst/>
              <a:latin typeface="Droid Sans Mono"/>
            </a:endParaRPr>
          </a:p>
        </p:txBody>
      </p:sp>
      <p:grpSp>
        <p:nvGrpSpPr>
          <p:cNvPr id="15" name="Group 14">
            <a:extLst>
              <a:ext uri="{FF2B5EF4-FFF2-40B4-BE49-F238E27FC236}">
                <a16:creationId xmlns:a16="http://schemas.microsoft.com/office/drawing/2014/main" id="{2367C751-7281-DC41-D9CB-A037EDBDD0D5}"/>
              </a:ext>
            </a:extLst>
          </p:cNvPr>
          <p:cNvGrpSpPr/>
          <p:nvPr/>
        </p:nvGrpSpPr>
        <p:grpSpPr>
          <a:xfrm>
            <a:off x="7759336" y="1254034"/>
            <a:ext cx="3963490" cy="2556301"/>
            <a:chOff x="7759336" y="1254034"/>
            <a:chExt cx="3963490" cy="2556301"/>
          </a:xfrm>
        </p:grpSpPr>
        <p:pic>
          <p:nvPicPr>
            <p:cNvPr id="6" name="Picture 5" descr="A picture containing text, screenshot&#10;&#10;Description automatically generated">
              <a:extLst>
                <a:ext uri="{FF2B5EF4-FFF2-40B4-BE49-F238E27FC236}">
                  <a16:creationId xmlns:a16="http://schemas.microsoft.com/office/drawing/2014/main" id="{AE9B6CFD-835C-AC1D-E4FD-4FF929CB85EB}"/>
                </a:ext>
              </a:extLst>
            </p:cNvPr>
            <p:cNvPicPr>
              <a:picLocks noChangeAspect="1"/>
            </p:cNvPicPr>
            <p:nvPr/>
          </p:nvPicPr>
          <p:blipFill rotWithShape="1">
            <a:blip r:embed="rId4">
              <a:extLst>
                <a:ext uri="{28A0092B-C50C-407E-A947-70E740481C1C}">
                  <a14:useLocalDpi xmlns:a14="http://schemas.microsoft.com/office/drawing/2010/main" val="0"/>
                </a:ext>
              </a:extLst>
            </a:blip>
            <a:srcRect l="-845" t="-17241" r="50000" b="1"/>
            <a:stretch/>
          </p:blipFill>
          <p:spPr>
            <a:xfrm>
              <a:off x="7759336" y="1254034"/>
              <a:ext cx="3862249" cy="2556301"/>
            </a:xfrm>
            <a:prstGeom prst="rect">
              <a:avLst/>
            </a:prstGeom>
            <a:solidFill>
              <a:schemeClr val="bg1"/>
            </a:solidFill>
          </p:spPr>
        </p:pic>
        <p:sp>
          <p:nvSpPr>
            <p:cNvPr id="13" name="Rectangle 12">
              <a:extLst>
                <a:ext uri="{FF2B5EF4-FFF2-40B4-BE49-F238E27FC236}">
                  <a16:creationId xmlns:a16="http://schemas.microsoft.com/office/drawing/2014/main" id="{42F35719-40E3-DC82-6F7A-DBB909FBC67E}"/>
                </a:ext>
              </a:extLst>
            </p:cNvPr>
            <p:cNvSpPr/>
            <p:nvPr/>
          </p:nvSpPr>
          <p:spPr>
            <a:xfrm>
              <a:off x="9127674" y="2532184"/>
              <a:ext cx="2595152" cy="757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 normalization </a:t>
              </a:r>
            </a:p>
            <a:p>
              <a:pPr algn="ctr"/>
              <a:r>
                <a:rPr lang="en-GB" dirty="0"/>
                <a:t>Not generalizing at all</a:t>
              </a:r>
            </a:p>
          </p:txBody>
        </p:sp>
        <p:sp>
          <p:nvSpPr>
            <p:cNvPr id="14" name="Rectangle 13">
              <a:extLst>
                <a:ext uri="{FF2B5EF4-FFF2-40B4-BE49-F238E27FC236}">
                  <a16:creationId xmlns:a16="http://schemas.microsoft.com/office/drawing/2014/main" id="{E811DE78-DF5D-0128-7BDE-0BB5247CFDA8}"/>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grpSp>
        <p:nvGrpSpPr>
          <p:cNvPr id="16" name="Group 15">
            <a:extLst>
              <a:ext uri="{FF2B5EF4-FFF2-40B4-BE49-F238E27FC236}">
                <a16:creationId xmlns:a16="http://schemas.microsoft.com/office/drawing/2014/main" id="{036DD6F2-D77B-4B11-7A53-E165F837D88B}"/>
              </a:ext>
            </a:extLst>
          </p:cNvPr>
          <p:cNvGrpSpPr/>
          <p:nvPr/>
        </p:nvGrpSpPr>
        <p:grpSpPr>
          <a:xfrm>
            <a:off x="8077198" y="4032068"/>
            <a:ext cx="3544387" cy="2257301"/>
            <a:chOff x="8077198" y="1254034"/>
            <a:chExt cx="3544387" cy="2257301"/>
          </a:xfrm>
        </p:grpSpPr>
        <p:sp>
          <p:nvSpPr>
            <p:cNvPr id="18" name="Rectangle 17">
              <a:extLst>
                <a:ext uri="{FF2B5EF4-FFF2-40B4-BE49-F238E27FC236}">
                  <a16:creationId xmlns:a16="http://schemas.microsoft.com/office/drawing/2014/main" id="{A58C86AC-97E0-9362-1F5A-590DD3B5676D}"/>
                </a:ext>
              </a:extLst>
            </p:cNvPr>
            <p:cNvSpPr/>
            <p:nvPr/>
          </p:nvSpPr>
          <p:spPr>
            <a:xfrm>
              <a:off x="8817429" y="2753690"/>
              <a:ext cx="2804156" cy="75764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Normalization helps </a:t>
              </a:r>
            </a:p>
            <a:p>
              <a:pPr algn="ctr"/>
              <a:r>
                <a:rPr lang="en-GB" dirty="0">
                  <a:solidFill>
                    <a:schemeClr val="tx1"/>
                  </a:solidFill>
                </a:rPr>
                <a:t>Still significant overfitting</a:t>
              </a:r>
            </a:p>
          </p:txBody>
        </p:sp>
        <p:sp>
          <p:nvSpPr>
            <p:cNvPr id="19" name="Rectangle 18">
              <a:extLst>
                <a:ext uri="{FF2B5EF4-FFF2-40B4-BE49-F238E27FC236}">
                  <a16:creationId xmlns:a16="http://schemas.microsoft.com/office/drawing/2014/main" id="{B876B4DF-FD07-0BBE-FE6B-24CB27ABED6F}"/>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spTree>
    <p:extLst>
      <p:ext uri="{BB962C8B-B14F-4D97-AF65-F5344CB8AC3E}">
        <p14:creationId xmlns:p14="http://schemas.microsoft.com/office/powerpoint/2010/main" val="128616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838200" y="589851"/>
            <a:ext cx="10515600" cy="926840"/>
          </a:xfrm>
        </p:spPr>
        <p:txBody>
          <a:bodyPr/>
          <a:lstStyle/>
          <a:p>
            <a:r>
              <a:rPr lang="en-GB" dirty="0"/>
              <a:t>Early Stopping</a:t>
            </a:r>
          </a:p>
        </p:txBody>
      </p:sp>
      <p:sp>
        <p:nvSpPr>
          <p:cNvPr id="3" name="TextBox 2">
            <a:extLst>
              <a:ext uri="{FF2B5EF4-FFF2-40B4-BE49-F238E27FC236}">
                <a16:creationId xmlns:a16="http://schemas.microsoft.com/office/drawing/2014/main" id="{1A8C7F8B-94C6-757A-F127-2EFFFFFCFDC5}"/>
              </a:ext>
            </a:extLst>
          </p:cNvPr>
          <p:cNvSpPr txBox="1"/>
          <p:nvPr/>
        </p:nvSpPr>
        <p:spPr>
          <a:xfrm>
            <a:off x="5921831" y="4024160"/>
            <a:ext cx="5612671" cy="1292662"/>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Simple and immediate improvement</a:t>
            </a:r>
          </a:p>
          <a:p>
            <a:pPr marL="285750" indent="-285750">
              <a:lnSpc>
                <a:spcPct val="150000"/>
              </a:lnSpc>
              <a:buFont typeface="Wingdings" panose="05000000000000000000" pitchFamily="2" charset="2"/>
              <a:buChar char="ü"/>
            </a:pPr>
            <a:r>
              <a:rPr lang="en-GB" dirty="0">
                <a:solidFill>
                  <a:srgbClr val="00B050"/>
                </a:solidFill>
              </a:rPr>
              <a:t>No extra cost and can even reduce training time</a:t>
            </a:r>
          </a:p>
          <a:p>
            <a:pPr marL="285750" indent="-285750">
              <a:lnSpc>
                <a:spcPct val="150000"/>
              </a:lnSpc>
              <a:buFont typeface="Wingdings" panose="05000000000000000000" pitchFamily="2" charset="2"/>
              <a:buChar char="ü"/>
            </a:pPr>
            <a:r>
              <a:rPr lang="en-GB" dirty="0">
                <a:solidFill>
                  <a:srgbClr val="00B050"/>
                </a:solidFill>
              </a:rPr>
              <a:t>Can be performed monitoring any metric</a:t>
            </a:r>
          </a:p>
        </p:txBody>
      </p:sp>
      <p:sp>
        <p:nvSpPr>
          <p:cNvPr id="4" name="TextBox 3">
            <a:extLst>
              <a:ext uri="{FF2B5EF4-FFF2-40B4-BE49-F238E27FC236}">
                <a16:creationId xmlns:a16="http://schemas.microsoft.com/office/drawing/2014/main" id="{8932FEF3-EEA1-042B-2481-DA4541BDEA1E}"/>
              </a:ext>
            </a:extLst>
          </p:cNvPr>
          <p:cNvSpPr txBox="1"/>
          <p:nvPr/>
        </p:nvSpPr>
        <p:spPr>
          <a:xfrm>
            <a:off x="5921831" y="5584078"/>
            <a:ext cx="5183777" cy="461665"/>
          </a:xfrm>
          <a:prstGeom prst="rect">
            <a:avLst/>
          </a:prstGeom>
          <a:noFill/>
        </p:spPr>
        <p:txBody>
          <a:bodyPr wrap="square">
            <a:spAutoFit/>
          </a:bodyPr>
          <a:lstStyle/>
          <a:p>
            <a:pPr>
              <a:lnSpc>
                <a:spcPct val="150000"/>
              </a:lnSpc>
            </a:pPr>
            <a:r>
              <a:rPr lang="en-GB" dirty="0">
                <a:solidFill>
                  <a:schemeClr val="accent1"/>
                </a:solidFill>
              </a:rPr>
              <a:t>X Might give overly optimistic validation metrics</a:t>
            </a:r>
          </a:p>
        </p:txBody>
      </p:sp>
      <p:grpSp>
        <p:nvGrpSpPr>
          <p:cNvPr id="22" name="Group 21">
            <a:extLst>
              <a:ext uri="{FF2B5EF4-FFF2-40B4-BE49-F238E27FC236}">
                <a16:creationId xmlns:a16="http://schemas.microsoft.com/office/drawing/2014/main" id="{4C8A1931-02D5-42BF-1D95-AA4DBC067F17}"/>
              </a:ext>
            </a:extLst>
          </p:cNvPr>
          <p:cNvGrpSpPr/>
          <p:nvPr/>
        </p:nvGrpSpPr>
        <p:grpSpPr>
          <a:xfrm>
            <a:off x="1203960" y="3014867"/>
            <a:ext cx="4014659" cy="3703133"/>
            <a:chOff x="1086392" y="1462409"/>
            <a:chExt cx="4014659" cy="3703133"/>
          </a:xfrm>
        </p:grpSpPr>
        <p:pic>
          <p:nvPicPr>
            <p:cNvPr id="5" name="Picture 4" descr="Graphical user interface&#10;&#10;Description automatically generated with medium confidence">
              <a:extLst>
                <a:ext uri="{FF2B5EF4-FFF2-40B4-BE49-F238E27FC236}">
                  <a16:creationId xmlns:a16="http://schemas.microsoft.com/office/drawing/2014/main" id="{68EB3C44-5675-E7C3-745C-EF802FDCBAF0}"/>
                </a:ext>
              </a:extLst>
            </p:cNvPr>
            <p:cNvPicPr>
              <a:picLocks noChangeAspect="1"/>
            </p:cNvPicPr>
            <p:nvPr/>
          </p:nvPicPr>
          <p:blipFill rotWithShape="1">
            <a:blip r:embed="rId3">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8" name="Rectangle 7">
              <a:extLst>
                <a:ext uri="{FF2B5EF4-FFF2-40B4-BE49-F238E27FC236}">
                  <a16:creationId xmlns:a16="http://schemas.microsoft.com/office/drawing/2014/main" id="{FD069C77-AE51-C79F-B3EA-8EE5AC76BB8C}"/>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11" name="Straight Arrow Connector 10">
              <a:extLst>
                <a:ext uri="{FF2B5EF4-FFF2-40B4-BE49-F238E27FC236}">
                  <a16:creationId xmlns:a16="http://schemas.microsoft.com/office/drawing/2014/main" id="{95EB17B4-8DCC-FEDC-5ECA-83D12668CA55}"/>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03B926-DD57-E1B4-B090-19903AA287B3}"/>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13" name="Rectangle 12">
              <a:extLst>
                <a:ext uri="{FF2B5EF4-FFF2-40B4-BE49-F238E27FC236}">
                  <a16:creationId xmlns:a16="http://schemas.microsoft.com/office/drawing/2014/main" id="{A0E22D23-97B4-AFA7-3280-72628FE6AC8F}"/>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5" name="Straight Arrow Connector 14">
              <a:extLst>
                <a:ext uri="{FF2B5EF4-FFF2-40B4-BE49-F238E27FC236}">
                  <a16:creationId xmlns:a16="http://schemas.microsoft.com/office/drawing/2014/main" id="{B03AEE26-5717-4BF0-D88D-7A99D4D95758}"/>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0664462-DB0D-5919-9E7B-704211430A5C}"/>
              </a:ext>
            </a:extLst>
          </p:cNvPr>
          <p:cNvSpPr txBox="1"/>
          <p:nvPr/>
        </p:nvSpPr>
        <p:spPr>
          <a:xfrm>
            <a:off x="873051" y="1516691"/>
            <a:ext cx="10623362" cy="170816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Model gradually complexifies to better fit the training data.</a:t>
            </a:r>
          </a:p>
          <a:p>
            <a:pPr marL="285750" indent="-285750">
              <a:lnSpc>
                <a:spcPct val="150000"/>
              </a:lnSpc>
              <a:buFont typeface="Arial" panose="020B0604020202020204" pitchFamily="34" charset="0"/>
              <a:buChar char="•"/>
            </a:pPr>
            <a:r>
              <a:rPr lang="en-GB" dirty="0"/>
              <a:t>However it generalizes less to the validation set.</a:t>
            </a:r>
          </a:p>
          <a:p>
            <a:pPr marL="285750" indent="-285750">
              <a:lnSpc>
                <a:spcPct val="150000"/>
              </a:lnSpc>
              <a:buFont typeface="Arial" panose="020B0604020202020204" pitchFamily="34" charset="0"/>
              <a:buChar char="•"/>
            </a:pPr>
            <a:r>
              <a:rPr lang="en-GB" dirty="0"/>
              <a:t>We take the model which generalizes best i.e. with the best performance on the validation set.</a:t>
            </a:r>
          </a:p>
          <a:p>
            <a:pPr>
              <a:lnSpc>
                <a:spcPct val="150000"/>
              </a:lnSpc>
            </a:pPr>
            <a:endParaRPr lang="en-GB" dirty="0"/>
          </a:p>
        </p:txBody>
      </p:sp>
    </p:spTree>
    <p:extLst>
      <p:ext uri="{BB962C8B-B14F-4D97-AF65-F5344CB8AC3E}">
        <p14:creationId xmlns:p14="http://schemas.microsoft.com/office/powerpoint/2010/main" val="2171894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BD05B5-3CBB-52A0-7FC5-9B6EAF5A868A}"/>
              </a:ext>
            </a:extLst>
          </p:cNvPr>
          <p:cNvGrpSpPr/>
          <p:nvPr/>
        </p:nvGrpSpPr>
        <p:grpSpPr>
          <a:xfrm>
            <a:off x="7911721" y="2782180"/>
            <a:ext cx="4014659" cy="3703133"/>
            <a:chOff x="1086392" y="1462409"/>
            <a:chExt cx="4014659" cy="3703133"/>
          </a:xfrm>
        </p:grpSpPr>
        <p:pic>
          <p:nvPicPr>
            <p:cNvPr id="4" name="Picture 3" descr="Graphical user interface&#10;&#10;Description automatically generated with medium confidence">
              <a:extLst>
                <a:ext uri="{FF2B5EF4-FFF2-40B4-BE49-F238E27FC236}">
                  <a16:creationId xmlns:a16="http://schemas.microsoft.com/office/drawing/2014/main" id="{2EE1FDAF-DEFD-CAF3-D375-FFCA202A707B}"/>
                </a:ext>
              </a:extLst>
            </p:cNvPr>
            <p:cNvPicPr>
              <a:picLocks noChangeAspect="1"/>
            </p:cNvPicPr>
            <p:nvPr/>
          </p:nvPicPr>
          <p:blipFill rotWithShape="1">
            <a:blip r:embed="rId2">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5" name="Rectangle 4">
              <a:extLst>
                <a:ext uri="{FF2B5EF4-FFF2-40B4-BE49-F238E27FC236}">
                  <a16:creationId xmlns:a16="http://schemas.microsoft.com/office/drawing/2014/main" id="{D442AA46-0FD3-7243-33BA-FC63291E4DDB}"/>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7" name="Straight Arrow Connector 6">
              <a:extLst>
                <a:ext uri="{FF2B5EF4-FFF2-40B4-BE49-F238E27FC236}">
                  <a16:creationId xmlns:a16="http://schemas.microsoft.com/office/drawing/2014/main" id="{52DEBACB-8684-B047-01C5-C0E2C7F97EE9}"/>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2EF76AE-116F-BEA5-B15F-0DC9DB6C56B6}"/>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9" name="Rectangle 8">
              <a:extLst>
                <a:ext uri="{FF2B5EF4-FFF2-40B4-BE49-F238E27FC236}">
                  <a16:creationId xmlns:a16="http://schemas.microsoft.com/office/drawing/2014/main" id="{8BD5DDE6-94D5-3A42-528E-7948DCA15926}"/>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0" name="Straight Arrow Connector 9">
              <a:extLst>
                <a:ext uri="{FF2B5EF4-FFF2-40B4-BE49-F238E27FC236}">
                  <a16:creationId xmlns:a16="http://schemas.microsoft.com/office/drawing/2014/main" id="{0795F319-A9CE-9450-52CE-426C3D2D8A02}"/>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2470D37-D31E-295E-8AC8-7D274843E7B7}"/>
              </a:ext>
            </a:extLst>
          </p:cNvPr>
          <p:cNvSpPr txBox="1"/>
          <p:nvPr/>
        </p:nvSpPr>
        <p:spPr>
          <a:xfrm>
            <a:off x="265620" y="676093"/>
            <a:ext cx="12135385" cy="3139321"/>
          </a:xfrm>
          <a:prstGeom prst="rect">
            <a:avLst/>
          </a:prstGeom>
          <a:noFill/>
        </p:spPr>
        <p:txBody>
          <a:bodyPr wrap="square">
            <a:spAutoFit/>
          </a:bodyPr>
          <a:lstStyle/>
          <a:p>
            <a:r>
              <a:rPr lang="en-GB" b="0" dirty="0">
                <a:solidFill>
                  <a:srgbClr val="6A9955"/>
                </a:solidFill>
                <a:effectLst/>
                <a:latin typeface="Droid Sans Mono"/>
              </a:rPr>
              <a:t># Define </a:t>
            </a:r>
            <a:r>
              <a:rPr lang="en-GB" b="0" dirty="0" err="1">
                <a:solidFill>
                  <a:srgbClr val="6A9955"/>
                </a:solidFill>
                <a:effectLst/>
                <a:latin typeface="Droid Sans Mono"/>
              </a:rPr>
              <a:t>callbacks</a:t>
            </a:r>
            <a:r>
              <a:rPr lang="en-GB" b="0" dirty="0">
                <a:solidFill>
                  <a:srgbClr val="6A9955"/>
                </a:solidFill>
                <a:effectLst/>
                <a:latin typeface="Droid Sans Mono"/>
              </a:rPr>
              <a:t> (Here we save the model with the best accuracy on the validation set)</a:t>
            </a:r>
            <a:endParaRPr lang="en-GB" b="0" dirty="0">
              <a:solidFill>
                <a:srgbClr val="D4D4D4"/>
              </a:solidFill>
              <a:effectLst/>
              <a:latin typeface="Droid Sans Mono"/>
            </a:endParaRPr>
          </a:p>
          <a:p>
            <a:r>
              <a:rPr lang="en-GB" b="0" dirty="0" err="1">
                <a:solidFill>
                  <a:srgbClr val="9CDCFE"/>
                </a:solidFill>
                <a:effectLst/>
                <a:latin typeface="Droid Sans Mono"/>
              </a:rPr>
              <a:t>checkpoint_filepath</a:t>
            </a:r>
            <a:r>
              <a:rPr lang="en-GB" b="0" dirty="0">
                <a:solidFill>
                  <a:srgbClr val="D4D4D4"/>
                </a:solidFill>
                <a:effectLst/>
                <a:latin typeface="Droid Sans Mono"/>
              </a:rPr>
              <a:t> = </a:t>
            </a:r>
            <a:r>
              <a:rPr lang="en-GB" b="0" dirty="0">
                <a:solidFill>
                  <a:srgbClr val="CE9178"/>
                </a:solidFill>
                <a:effectLst/>
                <a:latin typeface="Droid Sans Mono"/>
              </a:rPr>
              <a:t>'/</a:t>
            </a:r>
            <a:r>
              <a:rPr lang="en-GB" b="0" dirty="0" err="1">
                <a:solidFill>
                  <a:srgbClr val="CE9178"/>
                </a:solidFill>
                <a:effectLst/>
                <a:latin typeface="Droid Sans Mono"/>
              </a:rPr>
              <a:t>tmp</a:t>
            </a:r>
            <a:r>
              <a:rPr lang="en-GB" b="0" dirty="0">
                <a:solidFill>
                  <a:srgbClr val="CE9178"/>
                </a:solidFill>
                <a:effectLst/>
                <a:latin typeface="Droid Sans Mono"/>
              </a:rPr>
              <a:t>/checkpoint'</a:t>
            </a:r>
            <a:endParaRPr lang="en-GB" b="0" dirty="0">
              <a:solidFill>
                <a:srgbClr val="D4D4D4"/>
              </a:solidFill>
              <a:effectLst/>
              <a:latin typeface="Droid Sans Mono"/>
            </a:endParaRPr>
          </a:p>
          <a:p>
            <a:r>
              <a:rPr lang="en-GB" b="0" dirty="0" err="1">
                <a:solidFill>
                  <a:srgbClr val="9CDCFE"/>
                </a:solidFill>
                <a:effectLst/>
                <a:latin typeface="Droid Sans Mono"/>
              </a:rPr>
              <a:t>model_checkpoint_callback</a:t>
            </a:r>
            <a:r>
              <a:rPr lang="en-GB" b="0" dirty="0">
                <a:solidFill>
                  <a:srgbClr val="D4D4D4"/>
                </a:solidFill>
                <a:effectLst/>
                <a:latin typeface="Droid Sans Mono"/>
              </a:rPr>
              <a:t> =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.callbacks.ModelCheckpoint</a:t>
            </a:r>
            <a:r>
              <a:rPr lang="en-GB" b="0" dirty="0">
                <a:solidFill>
                  <a:srgbClr val="D4D4D4"/>
                </a:solidFill>
                <a:effectLst/>
                <a:latin typeface="Droid Sans Mono"/>
              </a:rPr>
              <a:t>(</a:t>
            </a:r>
            <a:r>
              <a:rPr lang="en-GB" b="0" dirty="0" err="1">
                <a:solidFill>
                  <a:srgbClr val="9CDCFE"/>
                </a:solidFill>
                <a:effectLst/>
                <a:latin typeface="Droid Sans Mono"/>
              </a:rPr>
              <a:t>filepath</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 								</a:t>
            </a:r>
            <a:r>
              <a:rPr lang="en-GB" b="0" dirty="0" err="1">
                <a:solidFill>
                  <a:srgbClr val="9CDCFE"/>
                </a:solidFill>
                <a:effectLst/>
                <a:latin typeface="Droid Sans Mono"/>
              </a:rPr>
              <a:t>save_weights_only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 </a:t>
            </a:r>
            <a:r>
              <a:rPr lang="en-GB" b="0" dirty="0">
                <a:solidFill>
                  <a:srgbClr val="9CDCFE"/>
                </a:solidFill>
                <a:effectLst/>
                <a:latin typeface="Droid Sans Mono"/>
              </a:rPr>
              <a:t>monitor</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val_loss</a:t>
            </a:r>
            <a:r>
              <a:rPr lang="en-GB" b="0" dirty="0">
                <a:solidFill>
                  <a:srgbClr val="CE9178"/>
                </a:solidFill>
                <a:effectLst/>
                <a:latin typeface="Droid Sans Mono"/>
              </a:rPr>
              <a:t>'</a:t>
            </a:r>
            <a:r>
              <a:rPr lang="en-GB" b="0" dirty="0">
                <a:solidFill>
                  <a:srgbClr val="D4D4D4"/>
                </a:solidFill>
                <a:effectLst/>
                <a:latin typeface="Droid Sans Mono"/>
              </a:rPr>
              <a:t>, </a:t>
            </a:r>
            <a:r>
              <a:rPr lang="en-GB" b="0" dirty="0" err="1">
                <a:solidFill>
                  <a:srgbClr val="9CDCFE"/>
                </a:solidFill>
                <a:effectLst/>
                <a:latin typeface="Droid Sans Mono"/>
              </a:rPr>
              <a:t>save_best_only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Fit model to data</a:t>
            </a:r>
            <a:endParaRPr lang="en-GB" b="0" dirty="0">
              <a:solidFill>
                <a:srgbClr val="D4D4D4"/>
              </a:solidFill>
              <a:effectLst/>
              <a:latin typeface="Droid Sans Mono"/>
            </a:endParaRPr>
          </a:p>
          <a:p>
            <a:r>
              <a:rPr lang="en-GB" b="0" dirty="0">
                <a:solidFill>
                  <a:srgbClr val="9CDCFE"/>
                </a:solidFill>
                <a:effectLst/>
                <a:latin typeface="Droid Sans Mono"/>
              </a:rPr>
              <a:t>History </a:t>
            </a:r>
            <a:r>
              <a:rPr lang="en-GB" b="0" dirty="0">
                <a:solidFill>
                  <a:srgbClr val="D4D4D4"/>
                </a:solidFill>
                <a:effectLst/>
                <a:latin typeface="Droid Sans Mono"/>
              </a:rPr>
              <a:t>= </a:t>
            </a:r>
            <a:r>
              <a:rPr lang="en-GB" b="0" dirty="0" err="1">
                <a:solidFill>
                  <a:srgbClr val="9CDCFE"/>
                </a:solidFill>
                <a:effectLst/>
                <a:latin typeface="Droid Sans Mono"/>
              </a:rPr>
              <a:t>model</a:t>
            </a:r>
            <a:r>
              <a:rPr lang="en-GB" b="0" dirty="0" err="1">
                <a:solidFill>
                  <a:srgbClr val="D4D4D4"/>
                </a:solidFill>
                <a:effectLst/>
                <a:latin typeface="Droid Sans Mono"/>
              </a:rPr>
              <a:t>.fit</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err="1">
                <a:solidFill>
                  <a:srgbClr val="9CDCFE"/>
                </a:solidFill>
                <a:effectLst/>
                <a:latin typeface="Droid Sans Mono"/>
              </a:rPr>
              <a:t>train_labels</a:t>
            </a:r>
            <a:r>
              <a:rPr lang="en-GB" b="0" dirty="0">
                <a:solidFill>
                  <a:srgbClr val="D4D4D4"/>
                </a:solidFill>
                <a:effectLst/>
                <a:latin typeface="Droid Sans Mono"/>
              </a:rPr>
              <a:t>,</a:t>
            </a:r>
          </a:p>
          <a:p>
            <a:pPr lvl="1"/>
            <a:r>
              <a:rPr lang="en-GB" b="0" dirty="0" err="1">
                <a:solidFill>
                  <a:srgbClr val="9CDCFE"/>
                </a:solidFill>
                <a:effectLst/>
                <a:latin typeface="Droid Sans Mono"/>
              </a:rPr>
              <a:t>validation_data</a:t>
            </a:r>
            <a:r>
              <a:rPr lang="en-GB" b="0" dirty="0">
                <a:solidFill>
                  <a:srgbClr val="D4D4D4"/>
                </a:solidFill>
                <a:effectLst/>
                <a:latin typeface="Droid Sans Mono"/>
              </a:rPr>
              <a:t>=(</a:t>
            </a:r>
            <a:r>
              <a:rPr lang="en-GB" b="0" dirty="0" err="1">
                <a:solidFill>
                  <a:srgbClr val="9CDCFE"/>
                </a:solidFill>
                <a:effectLst/>
                <a:latin typeface="Droid Sans Mono"/>
              </a:rPr>
              <a:t>val_data</a:t>
            </a:r>
            <a:r>
              <a:rPr lang="en-GB" b="0" dirty="0" err="1">
                <a:solidFill>
                  <a:srgbClr val="D4D4D4"/>
                </a:solidFill>
                <a:effectLst/>
                <a:latin typeface="Droid Sans Mono"/>
              </a:rPr>
              <a:t>,</a:t>
            </a:r>
            <a:r>
              <a:rPr lang="en-GB" b="0" dirty="0" err="1">
                <a:solidFill>
                  <a:srgbClr val="9CDCFE"/>
                </a:solidFill>
                <a:effectLst/>
                <a:latin typeface="Droid Sans Mono"/>
              </a:rPr>
              <a:t>val_labels</a:t>
            </a:r>
            <a:r>
              <a:rPr lang="en-GB" b="0" dirty="0">
                <a:solidFill>
                  <a:srgbClr val="D4D4D4"/>
                </a:solidFill>
                <a:effectLst/>
                <a:latin typeface="Droid Sans Mono"/>
              </a:rPr>
              <a:t>),</a:t>
            </a:r>
          </a:p>
          <a:p>
            <a:pPr lvl="1"/>
            <a:r>
              <a:rPr lang="en-GB" b="0" dirty="0" err="1">
                <a:solidFill>
                  <a:srgbClr val="9CDCFE"/>
                </a:solidFill>
                <a:effectLst/>
                <a:latin typeface="Droid Sans Mono"/>
              </a:rPr>
              <a:t>callbacks</a:t>
            </a:r>
            <a:r>
              <a:rPr lang="en-GB" b="0" dirty="0">
                <a:solidFill>
                  <a:srgbClr val="D4D4D4"/>
                </a:solidFill>
                <a:effectLst/>
                <a:latin typeface="Droid Sans Mono"/>
              </a:rPr>
              <a:t>=[</a:t>
            </a:r>
            <a:r>
              <a:rPr lang="en-GB" b="0" dirty="0" err="1">
                <a:solidFill>
                  <a:srgbClr val="9CDCFE"/>
                </a:solidFill>
                <a:effectLst/>
                <a:latin typeface="Droid Sans Mono"/>
              </a:rPr>
              <a:t>model_checkpoint_callback</a:t>
            </a:r>
            <a:r>
              <a:rPr lang="en-GB" b="0" dirty="0">
                <a:solidFill>
                  <a:srgbClr val="D4D4D4"/>
                </a:solidFill>
                <a:effectLst/>
                <a:latin typeface="Droid Sans Mono"/>
              </a:rPr>
              <a:t>],</a:t>
            </a:r>
          </a:p>
          <a:p>
            <a:pPr lvl="1"/>
            <a:r>
              <a:rPr lang="en-GB" b="0" dirty="0" err="1">
                <a:solidFill>
                  <a:srgbClr val="9CDCFE"/>
                </a:solidFill>
                <a:effectLst/>
                <a:latin typeface="Droid Sans Mono"/>
              </a:rPr>
              <a:t>batch_size</a:t>
            </a:r>
            <a:r>
              <a:rPr lang="en-GB" b="0" dirty="0">
                <a:solidFill>
                  <a:srgbClr val="D4D4D4"/>
                </a:solidFill>
                <a:effectLst/>
                <a:latin typeface="Droid Sans Mono"/>
              </a:rPr>
              <a:t>=</a:t>
            </a:r>
            <a:r>
              <a:rPr lang="en-GB" b="0" dirty="0">
                <a:solidFill>
                  <a:srgbClr val="B5CEA8"/>
                </a:solidFill>
                <a:effectLst/>
                <a:latin typeface="Droid Sans Mono"/>
              </a:rPr>
              <a:t>1</a:t>
            </a:r>
            <a:r>
              <a:rPr lang="en-GB" dirty="0">
                <a:solidFill>
                  <a:srgbClr val="D4D4D4"/>
                </a:solidFill>
                <a:latin typeface="Droid Sans Mono"/>
              </a:rPr>
              <a:t>,</a:t>
            </a:r>
            <a:r>
              <a:rPr lang="en-GB" b="0" dirty="0">
                <a:solidFill>
                  <a:srgbClr val="9CDCFE"/>
                </a:solidFill>
                <a:effectLst/>
                <a:latin typeface="Droid Sans Mono"/>
              </a:rPr>
              <a:t>epochs</a:t>
            </a:r>
            <a:r>
              <a:rPr lang="en-GB" b="0" dirty="0">
                <a:solidFill>
                  <a:srgbClr val="D4D4D4"/>
                </a:solidFill>
                <a:effectLst/>
                <a:latin typeface="Droid Sans Mono"/>
              </a:rPr>
              <a:t>=</a:t>
            </a:r>
            <a:r>
              <a:rPr lang="en-GB" b="0" dirty="0">
                <a:solidFill>
                  <a:srgbClr val="B5CEA8"/>
                </a:solidFill>
                <a:effectLst/>
                <a:latin typeface="Droid Sans Mono"/>
              </a:rPr>
              <a:t>50</a:t>
            </a:r>
            <a:r>
              <a:rPr lang="en-GB" b="0" dirty="0">
                <a:solidFill>
                  <a:srgbClr val="D4D4D4"/>
                </a:solidFill>
                <a:effectLst/>
                <a:latin typeface="Droid Sans Mono"/>
              </a:rPr>
              <a:t>, </a:t>
            </a:r>
            <a:r>
              <a:rPr lang="en-GB" b="0" dirty="0">
                <a:solidFill>
                  <a:srgbClr val="9CDCFE"/>
                </a:solidFill>
                <a:effectLst/>
                <a:latin typeface="Droid Sans Mono"/>
              </a:rPr>
              <a:t>verbose</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shuffle</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Early stopping</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.load_weights</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a:t>
            </a:r>
          </a:p>
        </p:txBody>
      </p:sp>
      <p:grpSp>
        <p:nvGrpSpPr>
          <p:cNvPr id="24" name="Group 23">
            <a:extLst>
              <a:ext uri="{FF2B5EF4-FFF2-40B4-BE49-F238E27FC236}">
                <a16:creationId xmlns:a16="http://schemas.microsoft.com/office/drawing/2014/main" id="{E62341EC-2B9B-C3CB-23F3-4C1D345A5750}"/>
              </a:ext>
            </a:extLst>
          </p:cNvPr>
          <p:cNvGrpSpPr/>
          <p:nvPr/>
        </p:nvGrpSpPr>
        <p:grpSpPr>
          <a:xfrm>
            <a:off x="265620" y="986663"/>
            <a:ext cx="11373366" cy="1293622"/>
            <a:chOff x="265620" y="986663"/>
            <a:chExt cx="11373366" cy="1293622"/>
          </a:xfrm>
        </p:grpSpPr>
        <p:sp>
          <p:nvSpPr>
            <p:cNvPr id="17" name="Rectangle 16">
              <a:extLst>
                <a:ext uri="{FF2B5EF4-FFF2-40B4-BE49-F238E27FC236}">
                  <a16:creationId xmlns:a16="http://schemas.microsoft.com/office/drawing/2014/main" id="{0D955D09-E640-4974-FC73-1F013778E586}"/>
                </a:ext>
              </a:extLst>
            </p:cNvPr>
            <p:cNvSpPr/>
            <p:nvPr/>
          </p:nvSpPr>
          <p:spPr>
            <a:xfrm>
              <a:off x="265620" y="986663"/>
              <a:ext cx="11373366" cy="865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62951A1C-BD7A-7ABD-B99B-39ADCF904E30}"/>
                </a:ext>
              </a:extLst>
            </p:cNvPr>
            <p:cNvSpPr txBox="1"/>
            <p:nvPr/>
          </p:nvSpPr>
          <p:spPr>
            <a:xfrm>
              <a:off x="7434931" y="1910953"/>
              <a:ext cx="4204055" cy="369332"/>
            </a:xfrm>
            <a:prstGeom prst="rect">
              <a:avLst/>
            </a:prstGeom>
            <a:noFill/>
          </p:spPr>
          <p:txBody>
            <a:bodyPr wrap="square" rtlCol="0">
              <a:spAutoFit/>
            </a:bodyPr>
            <a:lstStyle/>
            <a:p>
              <a:r>
                <a:rPr lang="en-GB" dirty="0">
                  <a:solidFill>
                    <a:srgbClr val="FF0000"/>
                  </a:solidFill>
                </a:rPr>
                <a:t>Define </a:t>
              </a:r>
              <a:r>
                <a:rPr lang="en-GB" dirty="0" err="1">
                  <a:solidFill>
                    <a:srgbClr val="FF0000"/>
                  </a:solidFill>
                </a:rPr>
                <a:t>callback</a:t>
              </a:r>
              <a:r>
                <a:rPr lang="en-GB" dirty="0">
                  <a:solidFill>
                    <a:srgbClr val="FF0000"/>
                  </a:solidFill>
                </a:rPr>
                <a:t> -&gt; minimum </a:t>
              </a:r>
              <a:r>
                <a:rPr lang="en-GB" dirty="0" err="1">
                  <a:solidFill>
                    <a:srgbClr val="FF0000"/>
                  </a:solidFill>
                </a:rPr>
                <a:t>val_loss</a:t>
              </a:r>
              <a:endParaRPr lang="en-GB" dirty="0">
                <a:solidFill>
                  <a:srgbClr val="FF0000"/>
                </a:solidFill>
              </a:endParaRPr>
            </a:p>
          </p:txBody>
        </p:sp>
      </p:grpSp>
      <p:grpSp>
        <p:nvGrpSpPr>
          <p:cNvPr id="26" name="Group 25">
            <a:extLst>
              <a:ext uri="{FF2B5EF4-FFF2-40B4-BE49-F238E27FC236}">
                <a16:creationId xmlns:a16="http://schemas.microsoft.com/office/drawing/2014/main" id="{15A8E7FC-E101-126E-51DD-2810F1F064CB}"/>
              </a:ext>
            </a:extLst>
          </p:cNvPr>
          <p:cNvGrpSpPr/>
          <p:nvPr/>
        </p:nvGrpSpPr>
        <p:grpSpPr>
          <a:xfrm>
            <a:off x="646629" y="2581619"/>
            <a:ext cx="8780380" cy="369332"/>
            <a:chOff x="646629" y="2581619"/>
            <a:chExt cx="8780380" cy="369332"/>
          </a:xfrm>
        </p:grpSpPr>
        <p:sp>
          <p:nvSpPr>
            <p:cNvPr id="20" name="Rectangle 19">
              <a:extLst>
                <a:ext uri="{FF2B5EF4-FFF2-40B4-BE49-F238E27FC236}">
                  <a16:creationId xmlns:a16="http://schemas.microsoft.com/office/drawing/2014/main" id="{15D132B9-DC1A-4133-AFA8-A1043922DF06}"/>
                </a:ext>
              </a:extLst>
            </p:cNvPr>
            <p:cNvSpPr/>
            <p:nvPr/>
          </p:nvSpPr>
          <p:spPr>
            <a:xfrm>
              <a:off x="646629" y="2651760"/>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2DBFCD86-84E2-A53E-4D54-6CBBEA69D580}"/>
                </a:ext>
              </a:extLst>
            </p:cNvPr>
            <p:cNvSpPr txBox="1"/>
            <p:nvPr/>
          </p:nvSpPr>
          <p:spPr>
            <a:xfrm>
              <a:off x="5222954" y="2581619"/>
              <a:ext cx="4204055" cy="369332"/>
            </a:xfrm>
            <a:prstGeom prst="rect">
              <a:avLst/>
            </a:prstGeom>
            <a:noFill/>
          </p:spPr>
          <p:txBody>
            <a:bodyPr wrap="square" rtlCol="0">
              <a:spAutoFit/>
            </a:bodyPr>
            <a:lstStyle/>
            <a:p>
              <a:r>
                <a:rPr lang="en-GB" dirty="0">
                  <a:solidFill>
                    <a:srgbClr val="FF0000"/>
                  </a:solidFill>
                </a:rPr>
                <a:t>Add to model fitting</a:t>
              </a:r>
            </a:p>
          </p:txBody>
        </p:sp>
      </p:grpSp>
      <p:grpSp>
        <p:nvGrpSpPr>
          <p:cNvPr id="28" name="Group 27">
            <a:extLst>
              <a:ext uri="{FF2B5EF4-FFF2-40B4-BE49-F238E27FC236}">
                <a16:creationId xmlns:a16="http://schemas.microsoft.com/office/drawing/2014/main" id="{CA3B8E9B-7F20-6DC2-19EC-C6B957D127EB}"/>
              </a:ext>
            </a:extLst>
          </p:cNvPr>
          <p:cNvGrpSpPr/>
          <p:nvPr/>
        </p:nvGrpSpPr>
        <p:grpSpPr>
          <a:xfrm>
            <a:off x="265620" y="3397357"/>
            <a:ext cx="6918951" cy="646331"/>
            <a:chOff x="265620" y="3397357"/>
            <a:chExt cx="6918951" cy="646331"/>
          </a:xfrm>
        </p:grpSpPr>
        <p:sp>
          <p:nvSpPr>
            <p:cNvPr id="22" name="Rectangle 21">
              <a:extLst>
                <a:ext uri="{FF2B5EF4-FFF2-40B4-BE49-F238E27FC236}">
                  <a16:creationId xmlns:a16="http://schemas.microsoft.com/office/drawing/2014/main" id="{18C32797-B360-1871-B18B-03C91D4A9D22}"/>
                </a:ext>
              </a:extLst>
            </p:cNvPr>
            <p:cNvSpPr/>
            <p:nvPr/>
          </p:nvSpPr>
          <p:spPr>
            <a:xfrm>
              <a:off x="265620" y="3453009"/>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A22B7CF-93F4-DA1A-C1A1-D8A355790CCE}"/>
                </a:ext>
              </a:extLst>
            </p:cNvPr>
            <p:cNvSpPr txBox="1"/>
            <p:nvPr/>
          </p:nvSpPr>
          <p:spPr>
            <a:xfrm>
              <a:off x="4698268" y="3397357"/>
              <a:ext cx="2486303" cy="646331"/>
            </a:xfrm>
            <a:prstGeom prst="rect">
              <a:avLst/>
            </a:prstGeom>
            <a:noFill/>
          </p:spPr>
          <p:txBody>
            <a:bodyPr wrap="square" rtlCol="0">
              <a:spAutoFit/>
            </a:bodyPr>
            <a:lstStyle/>
            <a:p>
              <a:pPr algn="ctr"/>
              <a:r>
                <a:rPr lang="en-GB" dirty="0">
                  <a:solidFill>
                    <a:srgbClr val="FF0000"/>
                  </a:solidFill>
                </a:rPr>
                <a:t>Load model </a:t>
              </a:r>
            </a:p>
            <a:p>
              <a:pPr algn="ctr"/>
              <a:r>
                <a:rPr lang="en-GB" dirty="0">
                  <a:solidFill>
                    <a:srgbClr val="FF0000"/>
                  </a:solidFill>
                </a:rPr>
                <a:t>with ‘best’ weights</a:t>
              </a:r>
            </a:p>
          </p:txBody>
        </p:sp>
      </p:grpSp>
    </p:spTree>
    <p:extLst>
      <p:ext uri="{BB962C8B-B14F-4D97-AF65-F5344CB8AC3E}">
        <p14:creationId xmlns:p14="http://schemas.microsoft.com/office/powerpoint/2010/main" val="1182152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Drop out</a:t>
            </a:r>
          </a:p>
        </p:txBody>
      </p:sp>
      <p:pic>
        <p:nvPicPr>
          <p:cNvPr id="2" name="Picture 1">
            <a:extLst>
              <a:ext uri="{FF2B5EF4-FFF2-40B4-BE49-F238E27FC236}">
                <a16:creationId xmlns:a16="http://schemas.microsoft.com/office/drawing/2014/main" id="{C8A3C6B5-DDEA-1BC2-9F79-92BEFECA41F7}"/>
              </a:ext>
            </a:extLst>
          </p:cNvPr>
          <p:cNvPicPr>
            <a:picLocks noChangeAspect="1"/>
          </p:cNvPicPr>
          <p:nvPr/>
        </p:nvPicPr>
        <p:blipFill>
          <a:blip r:embed="rId3">
            <a:duotone>
              <a:prstClr val="black"/>
              <a:schemeClr val="accent1">
                <a:tint val="45000"/>
                <a:satMod val="400000"/>
              </a:schemeClr>
            </a:duotone>
          </a:blip>
          <a:stretch>
            <a:fillRect/>
          </a:stretch>
        </p:blipFill>
        <p:spPr>
          <a:xfrm>
            <a:off x="2120535" y="1865414"/>
            <a:ext cx="8299269" cy="3019021"/>
          </a:xfrm>
          <a:prstGeom prst="rect">
            <a:avLst/>
          </a:prstGeom>
        </p:spPr>
      </p:pic>
      <p:sp>
        <p:nvSpPr>
          <p:cNvPr id="3" name="TextBox 2">
            <a:extLst>
              <a:ext uri="{FF2B5EF4-FFF2-40B4-BE49-F238E27FC236}">
                <a16:creationId xmlns:a16="http://schemas.microsoft.com/office/drawing/2014/main" id="{1A8C7F8B-94C6-757A-F127-2EFFFFFCFDC5}"/>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4" name="TextBox 3">
            <a:extLst>
              <a:ext uri="{FF2B5EF4-FFF2-40B4-BE49-F238E27FC236}">
                <a16:creationId xmlns:a16="http://schemas.microsoft.com/office/drawing/2014/main" id="{8932FEF3-EEA1-042B-2481-DA4541BDEA1E}"/>
              </a:ext>
            </a:extLst>
          </p:cNvPr>
          <p:cNvSpPr txBox="1"/>
          <p:nvPr/>
        </p:nvSpPr>
        <p:spPr>
          <a:xfrm>
            <a:off x="6757851" y="5645055"/>
            <a:ext cx="5183777" cy="461665"/>
          </a:xfrm>
          <a:prstGeom prst="rect">
            <a:avLst/>
          </a:prstGeom>
          <a:noFill/>
        </p:spPr>
        <p:txBody>
          <a:bodyPr wrap="square">
            <a:spAutoFit/>
          </a:bodyPr>
          <a:lstStyle/>
          <a:p>
            <a:pPr>
              <a:lnSpc>
                <a:spcPct val="150000"/>
              </a:lnSpc>
            </a:pPr>
            <a:r>
              <a:rPr lang="en-GB" dirty="0">
                <a:solidFill>
                  <a:schemeClr val="accent1"/>
                </a:solidFill>
              </a:rPr>
              <a:t>X Longer to train (more noisy updates)</a:t>
            </a:r>
          </a:p>
        </p:txBody>
      </p:sp>
    </p:spTree>
    <p:extLst>
      <p:ext uri="{BB962C8B-B14F-4D97-AF65-F5344CB8AC3E}">
        <p14:creationId xmlns:p14="http://schemas.microsoft.com/office/powerpoint/2010/main" val="62453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469174" y="730410"/>
            <a:ext cx="11253652" cy="3416320"/>
          </a:xfrm>
          <a:prstGeom prst="rect">
            <a:avLst/>
          </a:prstGeom>
          <a:noFill/>
        </p:spPr>
        <p:txBody>
          <a:bodyPr wrap="square">
            <a:spAutoFit/>
          </a:bodyPr>
          <a:lstStyle/>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nInitConvFilters</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#Add option of </a:t>
            </a:r>
            <a:r>
              <a:rPr lang="en-GB" dirty="0">
                <a:solidFill>
                  <a:srgbClr val="6A9955"/>
                </a:solidFill>
                <a:latin typeface="Calibri" panose="020F0502020204030204" pitchFamily="34" charset="0"/>
                <a:cs typeface="Calibri" panose="020F0502020204030204" pitchFamily="34" charset="0"/>
              </a:rPr>
              <a:t>drop-out </a:t>
            </a:r>
            <a:r>
              <a:rPr lang="en-GB" b="0" dirty="0">
                <a:solidFill>
                  <a:srgbClr val="6A9955"/>
                </a:solidFill>
                <a:effectLst/>
                <a:latin typeface="Calibri" panose="020F0502020204030204" pitchFamily="34" charset="0"/>
                <a:cs typeface="Calibri" panose="020F0502020204030204" pitchFamily="34" charset="0"/>
              </a:rPr>
              <a:t>with rate dropout</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if</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dropout</a:t>
            </a:r>
            <a:r>
              <a:rPr lang="en-GB" b="0" dirty="0">
                <a:solidFill>
                  <a:srgbClr val="D4D4D4"/>
                </a:solidFill>
                <a:effectLst/>
                <a:latin typeface="Calibri" panose="020F0502020204030204" pitchFamily="34" charset="0"/>
                <a:cs typeface="Calibri" panose="020F0502020204030204" pitchFamily="34" charset="0"/>
              </a:rPr>
              <a:t>&gt;</a:t>
            </a:r>
            <a:r>
              <a:rPr lang="en-GB" b="0" dirty="0">
                <a:solidFill>
                  <a:srgbClr val="B5CEA8"/>
                </a:solidFill>
                <a:effectLst/>
                <a:latin typeface="Calibri" panose="020F0502020204030204" pitchFamily="34" charset="0"/>
                <a:cs typeface="Calibri" panose="020F0502020204030204" pitchFamily="34" charset="0"/>
              </a:rPr>
              <a:t>0</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.layers.Dropout</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dropout</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 Reduce to 1 dimension for classification</a:t>
            </a:r>
            <a:endParaRPr lang="en-GB" b="0" dirty="0">
              <a:solidFill>
                <a:srgbClr val="D4D4D4"/>
              </a:solidFill>
              <a:effectLst/>
              <a:latin typeface="Calibri" panose="020F0502020204030204" pitchFamily="34" charset="0"/>
              <a:cs typeface="Calibri" panose="020F0502020204030204" pitchFamily="34" charset="0"/>
            </a:endParaRPr>
          </a:p>
          <a:p>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.layers.Flatten</a:t>
            </a:r>
            <a:r>
              <a:rPr lang="en-GB" b="0" dirty="0">
                <a:solidFill>
                  <a:srgbClr val="D4D4D4"/>
                </a:solidFill>
                <a:effectLst/>
                <a:latin typeface="Calibri" panose="020F0502020204030204" pitchFamily="34" charset="0"/>
                <a:cs typeface="Calibri" panose="020F0502020204030204" pitchFamily="34" charset="0"/>
              </a:rPr>
              <a:t>())</a:t>
            </a:r>
          </a:p>
        </p:txBody>
      </p:sp>
      <p:grpSp>
        <p:nvGrpSpPr>
          <p:cNvPr id="11" name="Group 10">
            <a:extLst>
              <a:ext uri="{FF2B5EF4-FFF2-40B4-BE49-F238E27FC236}">
                <a16:creationId xmlns:a16="http://schemas.microsoft.com/office/drawing/2014/main" id="{2F829FA6-6E28-C215-8FAE-169D37395511}"/>
              </a:ext>
            </a:extLst>
          </p:cNvPr>
          <p:cNvGrpSpPr/>
          <p:nvPr/>
        </p:nvGrpSpPr>
        <p:grpSpPr>
          <a:xfrm>
            <a:off x="469174" y="2282677"/>
            <a:ext cx="11253652" cy="4491038"/>
            <a:chOff x="469174" y="2282677"/>
            <a:chExt cx="11253652" cy="4491038"/>
          </a:xfrm>
        </p:grpSpPr>
        <p:sp>
          <p:nvSpPr>
            <p:cNvPr id="4" name="Rectangle 3">
              <a:extLst>
                <a:ext uri="{FF2B5EF4-FFF2-40B4-BE49-F238E27FC236}">
                  <a16:creationId xmlns:a16="http://schemas.microsoft.com/office/drawing/2014/main" id="{2A2463BC-9BE5-66C0-4570-1955B40CEDDF}"/>
                </a:ext>
              </a:extLst>
            </p:cNvPr>
            <p:cNvSpPr/>
            <p:nvPr/>
          </p:nvSpPr>
          <p:spPr>
            <a:xfrm>
              <a:off x="469174" y="2375938"/>
              <a:ext cx="5278483" cy="10189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Diagram&#10;&#10;Description automatically generated">
              <a:extLst>
                <a:ext uri="{FF2B5EF4-FFF2-40B4-BE49-F238E27FC236}">
                  <a16:creationId xmlns:a16="http://schemas.microsoft.com/office/drawing/2014/main" id="{7775891A-8931-3854-DC39-D0D463FB9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478" y="2282677"/>
              <a:ext cx="5891348" cy="4416976"/>
            </a:xfrm>
            <a:prstGeom prst="rect">
              <a:avLst/>
            </a:prstGeom>
          </p:spPr>
        </p:pic>
        <p:pic>
          <p:nvPicPr>
            <p:cNvPr id="9" name="Picture 8" descr="Diagram&#10;&#10;Description automatically generated">
              <a:extLst>
                <a:ext uri="{FF2B5EF4-FFF2-40B4-BE49-F238E27FC236}">
                  <a16:creationId xmlns:a16="http://schemas.microsoft.com/office/drawing/2014/main" id="{A6FF93D2-30D5-DCA2-1246-166163C912C5}"/>
                </a:ext>
              </a:extLst>
            </p:cNvPr>
            <p:cNvPicPr>
              <a:picLocks noChangeAspect="1"/>
            </p:cNvPicPr>
            <p:nvPr/>
          </p:nvPicPr>
          <p:blipFill rotWithShape="1">
            <a:blip r:embed="rId2">
              <a:extLst>
                <a:ext uri="{28A0092B-C50C-407E-A947-70E740481C1C}">
                  <a14:useLocalDpi xmlns:a14="http://schemas.microsoft.com/office/drawing/2010/main" val="0"/>
                </a:ext>
              </a:extLst>
            </a:blip>
            <a:srcRect t="95288" r="54315"/>
            <a:stretch/>
          </p:blipFill>
          <p:spPr>
            <a:xfrm>
              <a:off x="5831478" y="6318114"/>
              <a:ext cx="5891348" cy="455601"/>
            </a:xfrm>
            <a:prstGeom prst="rect">
              <a:avLst/>
            </a:prstGeom>
          </p:spPr>
        </p:pic>
        <p:sp>
          <p:nvSpPr>
            <p:cNvPr id="5" name="TextBox 4">
              <a:extLst>
                <a:ext uri="{FF2B5EF4-FFF2-40B4-BE49-F238E27FC236}">
                  <a16:creationId xmlns:a16="http://schemas.microsoft.com/office/drawing/2014/main" id="{9C3676E3-4F62-F502-EDA7-431917DF9E5A}"/>
                </a:ext>
              </a:extLst>
            </p:cNvPr>
            <p:cNvSpPr txBox="1"/>
            <p:nvPr/>
          </p:nvSpPr>
          <p:spPr>
            <a:xfrm>
              <a:off x="7948330" y="2562223"/>
              <a:ext cx="3431169" cy="646331"/>
            </a:xfrm>
            <a:prstGeom prst="rect">
              <a:avLst/>
            </a:prstGeom>
            <a:noFill/>
          </p:spPr>
          <p:txBody>
            <a:bodyPr wrap="square" rtlCol="0">
              <a:spAutoFit/>
            </a:bodyPr>
            <a:lstStyle/>
            <a:p>
              <a:r>
                <a:rPr lang="en-GB" dirty="0">
                  <a:solidFill>
                    <a:srgbClr val="FF0000"/>
                  </a:solidFill>
                </a:rPr>
                <a:t>Add a Dropout layer between the CNN and the Dense layers</a:t>
              </a:r>
            </a:p>
          </p:txBody>
        </p:sp>
        <p:sp>
          <p:nvSpPr>
            <p:cNvPr id="10" name="Arrow: Down 9">
              <a:extLst>
                <a:ext uri="{FF2B5EF4-FFF2-40B4-BE49-F238E27FC236}">
                  <a16:creationId xmlns:a16="http://schemas.microsoft.com/office/drawing/2014/main" id="{3220FF4F-7FB5-CEDE-9E66-5AAAA2030001}"/>
                </a:ext>
              </a:extLst>
            </p:cNvPr>
            <p:cNvSpPr/>
            <p:nvPr/>
          </p:nvSpPr>
          <p:spPr>
            <a:xfrm>
              <a:off x="8516983" y="338831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9916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71B47125-F7AA-EF8A-56CE-6689159ACC70}"/>
              </a:ext>
            </a:extLst>
          </p:cNvPr>
          <p:cNvPicPr>
            <a:picLocks noChangeAspect="1"/>
          </p:cNvPicPr>
          <p:nvPr/>
        </p:nvPicPr>
        <p:blipFill rotWithShape="1">
          <a:blip r:embed="rId2">
            <a:extLst>
              <a:ext uri="{28A0092B-C50C-407E-A947-70E740481C1C}">
                <a14:useLocalDpi xmlns:a14="http://schemas.microsoft.com/office/drawing/2010/main" val="0"/>
              </a:ext>
            </a:extLst>
          </a:blip>
          <a:srcRect t="-10374" b="-8638"/>
          <a:stretch/>
        </p:blipFill>
        <p:spPr>
          <a:xfrm>
            <a:off x="191238" y="1279849"/>
            <a:ext cx="11809523" cy="5395271"/>
          </a:xfrm>
          <a:prstGeom prst="rect">
            <a:avLst/>
          </a:prstGeom>
          <a:solidFill>
            <a:schemeClr val="bg1"/>
          </a:solidFill>
        </p:spPr>
      </p:pic>
      <p:grpSp>
        <p:nvGrpSpPr>
          <p:cNvPr id="14" name="Group 13">
            <a:extLst>
              <a:ext uri="{FF2B5EF4-FFF2-40B4-BE49-F238E27FC236}">
                <a16:creationId xmlns:a16="http://schemas.microsoft.com/office/drawing/2014/main" id="{891E4100-7712-BDDD-C290-CED0862DC8AB}"/>
              </a:ext>
            </a:extLst>
          </p:cNvPr>
          <p:cNvGrpSpPr/>
          <p:nvPr/>
        </p:nvGrpSpPr>
        <p:grpSpPr>
          <a:xfrm>
            <a:off x="4036423" y="4885509"/>
            <a:ext cx="1463040" cy="796834"/>
            <a:chOff x="4036423" y="4833257"/>
            <a:chExt cx="1463040" cy="875212"/>
          </a:xfrm>
        </p:grpSpPr>
        <p:cxnSp>
          <p:nvCxnSpPr>
            <p:cNvPr id="12" name="Straight Arrow Connector 11">
              <a:extLst>
                <a:ext uri="{FF2B5EF4-FFF2-40B4-BE49-F238E27FC236}">
                  <a16:creationId xmlns:a16="http://schemas.microsoft.com/office/drawing/2014/main" id="{7AB57545-93E9-633F-4CFA-4ABD61154687}"/>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F9B259-C4A0-BCFE-768D-284ED14A47EF}"/>
                </a:ext>
              </a:extLst>
            </p:cNvPr>
            <p:cNvSpPr txBox="1"/>
            <p:nvPr/>
          </p:nvSpPr>
          <p:spPr>
            <a:xfrm>
              <a:off x="4036423" y="4947697"/>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sp>
        <p:nvSpPr>
          <p:cNvPr id="18" name="TextBox 17">
            <a:extLst>
              <a:ext uri="{FF2B5EF4-FFF2-40B4-BE49-F238E27FC236}">
                <a16:creationId xmlns:a16="http://schemas.microsoft.com/office/drawing/2014/main" id="{763CCAA6-4919-D6FD-F50C-40A8D6C21D94}"/>
              </a:ext>
            </a:extLst>
          </p:cNvPr>
          <p:cNvSpPr txBox="1"/>
          <p:nvPr/>
        </p:nvSpPr>
        <p:spPr>
          <a:xfrm>
            <a:off x="1628504" y="1397415"/>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19" name="TextBox 18">
            <a:extLst>
              <a:ext uri="{FF2B5EF4-FFF2-40B4-BE49-F238E27FC236}">
                <a16:creationId xmlns:a16="http://schemas.microsoft.com/office/drawing/2014/main" id="{1122AD77-41DB-E7C2-7895-237154083FF7}"/>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20" name="TextBox 19">
            <a:extLst>
              <a:ext uri="{FF2B5EF4-FFF2-40B4-BE49-F238E27FC236}">
                <a16:creationId xmlns:a16="http://schemas.microsoft.com/office/drawing/2014/main" id="{2CC25F19-3280-7A7E-FB00-D4D252A7F90B}"/>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21" name="TextBox 20">
            <a:extLst>
              <a:ext uri="{FF2B5EF4-FFF2-40B4-BE49-F238E27FC236}">
                <a16:creationId xmlns:a16="http://schemas.microsoft.com/office/drawing/2014/main" id="{296078C3-64B3-F8E3-73EE-BC81424A9938}"/>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spTree>
    <p:extLst>
      <p:ext uri="{BB962C8B-B14F-4D97-AF65-F5344CB8AC3E}">
        <p14:creationId xmlns:p14="http://schemas.microsoft.com/office/powerpoint/2010/main" val="113155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Weight regularization</a:t>
            </a:r>
          </a:p>
        </p:txBody>
      </p:sp>
      <p:sp>
        <p:nvSpPr>
          <p:cNvPr id="5" name="TextBox 4">
            <a:extLst>
              <a:ext uri="{FF2B5EF4-FFF2-40B4-BE49-F238E27FC236}">
                <a16:creationId xmlns:a16="http://schemas.microsoft.com/office/drawing/2014/main" id="{04FB3566-7621-6F43-E4A9-C7A560247C34}"/>
              </a:ext>
            </a:extLst>
          </p:cNvPr>
          <p:cNvSpPr txBox="1"/>
          <p:nvPr/>
        </p:nvSpPr>
        <p:spPr>
          <a:xfrm>
            <a:off x="419100" y="1651820"/>
            <a:ext cx="11624854" cy="1200329"/>
          </a:xfrm>
          <a:prstGeom prst="rect">
            <a:avLst/>
          </a:prstGeom>
          <a:noFill/>
        </p:spPr>
        <p:txBody>
          <a:bodyPr wrap="square">
            <a:spAutoFit/>
          </a:bodyPr>
          <a:lstStyle/>
          <a:p>
            <a:pPr>
              <a:buFont typeface="Arial" panose="020B0604020202020204" pitchFamily="34" charset="0"/>
              <a:buChar char="•"/>
            </a:pPr>
            <a:r>
              <a:rPr lang="en-GB" dirty="0">
                <a:latin typeface="+mj-lt"/>
                <a:cs typeface="Calibri" panose="020F0502020204030204" pitchFamily="34" charset="0"/>
              </a:rPr>
              <a:t> Large weights in a neural network are a sign of a more complex network that has overfit the training data.</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 Penalizing a network based on the size of the network weights during training can reduce overfitting.</a:t>
            </a:r>
          </a:p>
          <a:p>
            <a:endParaRPr lang="en-GB" dirty="0">
              <a:latin typeface="+mj-lt"/>
              <a:cs typeface="Calibri" panose="020F0502020204030204" pitchFamily="34" charset="0"/>
            </a:endParaRPr>
          </a:p>
        </p:txBody>
      </p:sp>
      <p:grpSp>
        <p:nvGrpSpPr>
          <p:cNvPr id="9" name="Group 8">
            <a:extLst>
              <a:ext uri="{FF2B5EF4-FFF2-40B4-BE49-F238E27FC236}">
                <a16:creationId xmlns:a16="http://schemas.microsoft.com/office/drawing/2014/main" id="{CD2F7BEF-8B92-CF5A-5F34-584024B2E4E7}"/>
              </a:ext>
            </a:extLst>
          </p:cNvPr>
          <p:cNvGrpSpPr/>
          <p:nvPr/>
        </p:nvGrpSpPr>
        <p:grpSpPr>
          <a:xfrm>
            <a:off x="3415029" y="3295094"/>
            <a:ext cx="7938771" cy="818366"/>
            <a:chOff x="4015920" y="3334283"/>
            <a:chExt cx="7938771" cy="818366"/>
          </a:xfrm>
        </p:grpSpPr>
        <p:sp>
          <p:nvSpPr>
            <p:cNvPr id="7" name="Rectangle 6">
              <a:extLst>
                <a:ext uri="{FF2B5EF4-FFF2-40B4-BE49-F238E27FC236}">
                  <a16:creationId xmlns:a16="http://schemas.microsoft.com/office/drawing/2014/main" id="{1767B131-F4EA-EE27-5556-4EE60415F0F1}"/>
                </a:ext>
              </a:extLst>
            </p:cNvPr>
            <p:cNvSpPr/>
            <p:nvPr/>
          </p:nvSpPr>
          <p:spPr>
            <a:xfrm>
              <a:off x="6505302" y="3334283"/>
              <a:ext cx="1989986"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6A97FB-215E-EE25-280D-9F0510C12520}"/>
                    </a:ext>
                  </a:extLst>
                </p:cNvPr>
                <p:cNvSpPr txBox="1"/>
                <p:nvPr/>
              </p:nvSpPr>
              <p:spPr>
                <a:xfrm>
                  <a:off x="4015920" y="3334283"/>
                  <a:ext cx="447936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𝑤𝑒𝑖𝑔h𝑡𝑠</m:t>
                                    </m:r>
                                    <m:r>
                                      <a:rPr lang="en-GB" i="1">
                                        <a:latin typeface="Cambria Math" panose="02040503050406030204" pitchFamily="18" charset="0"/>
                                      </a:rPr>
                                      <m:t>^2</m:t>
                                    </m:r>
                                  </m:e>
                                </m:d>
                              </m:e>
                            </m:nary>
                          </m:e>
                        </m:rad>
                      </m:oMath>
                    </m:oMathPara>
                  </a14:m>
                  <a:endParaRPr lang="en-GB" dirty="0"/>
                </a:p>
              </p:txBody>
            </p:sp>
          </mc:Choice>
          <mc:Fallback xmlns="">
            <p:sp>
              <p:nvSpPr>
                <p:cNvPr id="6" name="TextBox 5">
                  <a:extLst>
                    <a:ext uri="{FF2B5EF4-FFF2-40B4-BE49-F238E27FC236}">
                      <a16:creationId xmlns:a16="http://schemas.microsoft.com/office/drawing/2014/main" id="{1F6A97FB-215E-EE25-280D-9F0510C12520}"/>
                    </a:ext>
                  </a:extLst>
                </p:cNvPr>
                <p:cNvSpPr txBox="1">
                  <a:spLocks noRot="1" noChangeAspect="1" noMove="1" noResize="1" noEditPoints="1" noAdjustHandles="1" noChangeArrowheads="1" noChangeShapeType="1" noTextEdit="1"/>
                </p:cNvSpPr>
                <p:nvPr/>
              </p:nvSpPr>
              <p:spPr>
                <a:xfrm>
                  <a:off x="4015920" y="3334283"/>
                  <a:ext cx="4479368" cy="818366"/>
                </a:xfrm>
                <a:prstGeom prst="rect">
                  <a:avLst/>
                </a:prstGeom>
                <a:blipFill>
                  <a:blip r:embed="rId3"/>
                  <a:stretch>
                    <a:fillRect b="-746"/>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2A934117-D349-47C6-22F1-91C0E84E06FF}"/>
                </a:ext>
              </a:extLst>
            </p:cNvPr>
            <p:cNvSpPr/>
            <p:nvPr/>
          </p:nvSpPr>
          <p:spPr>
            <a:xfrm>
              <a:off x="8421188" y="3334283"/>
              <a:ext cx="3533503" cy="81836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Additional L2 (or L1 or L1L2) Penalty on the weights of the network</a:t>
              </a:r>
            </a:p>
          </p:txBody>
        </p:sp>
      </p:grpSp>
      <p:sp>
        <p:nvSpPr>
          <p:cNvPr id="12" name="TextBox 11">
            <a:extLst>
              <a:ext uri="{FF2B5EF4-FFF2-40B4-BE49-F238E27FC236}">
                <a16:creationId xmlns:a16="http://schemas.microsoft.com/office/drawing/2014/main" id="{5A26CBEE-F22B-221F-A83D-F0CF60A7C8A0}"/>
              </a:ext>
            </a:extLst>
          </p:cNvPr>
          <p:cNvSpPr txBox="1"/>
          <p:nvPr/>
        </p:nvSpPr>
        <p:spPr>
          <a:xfrm>
            <a:off x="3042556" y="5067975"/>
            <a:ext cx="6294120" cy="369332"/>
          </a:xfrm>
          <a:prstGeom prst="rect">
            <a:avLst/>
          </a:prstGeom>
          <a:noFill/>
        </p:spPr>
        <p:txBody>
          <a:bodyPr wrap="square">
            <a:spAutoFit/>
          </a:bodyPr>
          <a:lstStyle/>
          <a:p>
            <a:pPr algn="ctr"/>
            <a:r>
              <a:rPr lang="en-GB" dirty="0">
                <a:latin typeface="+mj-lt"/>
                <a:cs typeface="Calibri" panose="020F0502020204030204" pitchFamily="34" charset="0"/>
              </a:rPr>
              <a:t>Similar effects to drop-out</a:t>
            </a:r>
            <a:endParaRPr lang="en-GB" dirty="0"/>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877163"/>
          </a:xfrm>
          <a:prstGeom prst="rect">
            <a:avLst/>
          </a:prstGeom>
          <a:noFill/>
        </p:spPr>
        <p:txBody>
          <a:bodyPr wrap="square">
            <a:spAutoFit/>
          </a:bodyPr>
          <a:lstStyle/>
          <a:p>
            <a:pPr>
              <a:lnSpc>
                <a:spcPct val="150000"/>
              </a:lnSpc>
            </a:pPr>
            <a:r>
              <a:rPr lang="en-GB" dirty="0">
                <a:solidFill>
                  <a:schemeClr val="accent1"/>
                </a:solidFill>
              </a:rPr>
              <a:t>X Tuning the regularization parameter </a:t>
            </a:r>
          </a:p>
          <a:p>
            <a:pPr>
              <a:lnSpc>
                <a:spcPct val="150000"/>
              </a:lnSpc>
            </a:pPr>
            <a:r>
              <a:rPr lang="en-GB" dirty="0">
                <a:solidFill>
                  <a:schemeClr val="accent1"/>
                </a:solidFill>
              </a:rPr>
              <a:t>X Over regularization will lead to suboptimal results</a:t>
            </a:r>
          </a:p>
        </p:txBody>
      </p:sp>
    </p:spTree>
    <p:extLst>
      <p:ext uri="{BB962C8B-B14F-4D97-AF65-F5344CB8AC3E}">
        <p14:creationId xmlns:p14="http://schemas.microsoft.com/office/powerpoint/2010/main" val="182728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3139321"/>
          </a:xfrm>
          <a:prstGeom prst="rect">
            <a:avLst/>
          </a:prstGeom>
          <a:noFill/>
        </p:spPr>
        <p:txBody>
          <a:bodyPr wrap="square">
            <a:spAutoFit/>
          </a:bodyPr>
          <a:lstStyle/>
          <a:p>
            <a:r>
              <a:rPr lang="en-GB" b="0" dirty="0">
                <a:solidFill>
                  <a:srgbClr val="6A9955"/>
                </a:solidFill>
                <a:effectLst/>
                <a:latin typeface="Droid Sans Mono"/>
              </a:rPr>
              <a:t># Add L2 regularization if </a:t>
            </a:r>
            <a:r>
              <a:rPr lang="en-GB" b="0" dirty="0" err="1">
                <a:solidFill>
                  <a:srgbClr val="6A9955"/>
                </a:solidFill>
                <a:effectLst/>
                <a:latin typeface="Droid Sans Mono"/>
              </a:rPr>
              <a:t>kernel_regularizer</a:t>
            </a:r>
            <a:r>
              <a:rPr lang="en-GB" b="0" dirty="0">
                <a:solidFill>
                  <a:srgbClr val="6A9955"/>
                </a:solidFill>
                <a:effectLst/>
                <a:latin typeface="Droid Sans Mono"/>
              </a:rPr>
              <a:t> is not None</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err="1">
                <a:solidFill>
                  <a:srgbClr val="9CDCFE"/>
                </a:solidFill>
                <a:effectLst/>
                <a:latin typeface="Droid Sans Mono"/>
              </a:rPr>
              <a:t>kernel_regularizer</a:t>
            </a:r>
            <a:r>
              <a:rPr lang="en-GB" b="0" dirty="0">
                <a:solidFill>
                  <a:srgbClr val="D4D4D4"/>
                </a:solidFill>
                <a:effectLst/>
                <a:latin typeface="Droid Sans Mono"/>
              </a:rPr>
              <a:t> </a:t>
            </a:r>
            <a:r>
              <a:rPr lang="en-GB" b="0" dirty="0">
                <a:solidFill>
                  <a:srgbClr val="569CD6"/>
                </a:solidFill>
                <a:effectLst/>
                <a:latin typeface="Droid Sans Mono"/>
              </a:rPr>
              <a:t>is</a:t>
            </a:r>
            <a:r>
              <a:rPr lang="en-GB" b="0" dirty="0">
                <a:solidFill>
                  <a:srgbClr val="D4D4D4"/>
                </a:solidFill>
                <a:effectLst/>
                <a:latin typeface="Droid Sans Mono"/>
              </a:rPr>
              <a:t> </a:t>
            </a:r>
            <a:r>
              <a:rPr lang="en-GB" b="0" dirty="0">
                <a:solidFill>
                  <a:srgbClr val="569CD6"/>
                </a:solidFill>
                <a:effectLst/>
                <a:latin typeface="Droid Sans Mono"/>
              </a:rPr>
              <a:t>not</a:t>
            </a:r>
            <a:r>
              <a:rPr lang="en-GB" b="0" dirty="0">
                <a:solidFill>
                  <a:srgbClr val="D4D4D4"/>
                </a:solidFill>
                <a:effectLst/>
                <a:latin typeface="Droid Sans Mono"/>
              </a:rPr>
              <a:t> </a:t>
            </a:r>
            <a:r>
              <a:rPr lang="en-GB" b="0" dirty="0">
                <a:solidFill>
                  <a:srgbClr val="569CD6"/>
                </a:solidFill>
                <a:effectLst/>
                <a:latin typeface="Droid Sans Mono"/>
              </a:rPr>
              <a:t>None</a:t>
            </a:r>
            <a:r>
              <a:rPr lang="en-GB" b="0" dirty="0">
                <a:solidFill>
                  <a:srgbClr val="D4D4D4"/>
                </a:solidFill>
                <a:effectLst/>
                <a:latin typeface="Droid Sans Mono"/>
              </a:rPr>
              <a:t>:</a:t>
            </a:r>
          </a:p>
          <a:p>
            <a:pPr lvl="1"/>
            <a:r>
              <a:rPr lang="en-GB" b="0" dirty="0">
                <a:solidFill>
                  <a:srgbClr val="6A9955"/>
                </a:solidFill>
                <a:effectLst/>
                <a:latin typeface="Droid Sans Mono"/>
              </a:rPr>
              <a:t>#recommended value=0.0001</a:t>
            </a:r>
            <a:endParaRPr lang="en-GB" b="0" dirty="0">
              <a:solidFill>
                <a:srgbClr val="D4D4D4"/>
              </a:solidFill>
              <a:effectLst/>
              <a:latin typeface="Droid Sans Mono"/>
            </a:endParaRPr>
          </a:p>
          <a:p>
            <a:pPr lvl="1"/>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4EC9B0"/>
                </a:solidFill>
                <a:effectLst/>
                <a:latin typeface="Droid Sans Mono"/>
              </a:rPr>
              <a:t>tf</a:t>
            </a:r>
            <a:r>
              <a:rPr lang="en-GB" b="0" dirty="0">
                <a:solidFill>
                  <a:srgbClr val="D4D4D4"/>
                </a:solidFill>
                <a:effectLst/>
                <a:latin typeface="Droid Sans Mono"/>
              </a:rPr>
              <a:t>.</a:t>
            </a:r>
            <a:r>
              <a:rPr lang="en-GB" b="0" dirty="0">
                <a:solidFill>
                  <a:srgbClr val="9CDCFE"/>
                </a:solidFill>
                <a:effectLst/>
                <a:latin typeface="Droid Sans Mono"/>
              </a:rPr>
              <a:t>keras</a:t>
            </a:r>
            <a:r>
              <a:rPr lang="en-GB" b="0" dirty="0">
                <a:solidFill>
                  <a:srgbClr val="D4D4D4"/>
                </a:solidFill>
                <a:effectLst/>
                <a:latin typeface="Droid Sans Mono"/>
              </a:rPr>
              <a:t>.regularizers.l2(</a:t>
            </a:r>
            <a:r>
              <a:rPr lang="en-GB" b="0" dirty="0" err="1">
                <a:solidFill>
                  <a:srgbClr val="9CDCFE"/>
                </a:solidFill>
                <a:effectLst/>
                <a:latin typeface="Droid Sans Mono"/>
              </a:rPr>
              <a:t>kernel_regularizer</a:t>
            </a:r>
            <a:r>
              <a:rPr lang="en-GB" b="0" dirty="0">
                <a:solidFill>
                  <a:srgbClr val="D4D4D4"/>
                </a:solidFill>
                <a:effectLst/>
                <a:latin typeface="Droid Sans Mono"/>
              </a:rPr>
              <a:t>)</a:t>
            </a:r>
          </a:p>
          <a:p>
            <a:endParaRPr lang="en-GB" b="0" dirty="0">
              <a:solidFill>
                <a:srgbClr val="6A9955"/>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nInitConvFilters</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884EDD7A-1955-8047-50C1-6E28CE8DECAE}"/>
              </a:ext>
            </a:extLst>
          </p:cNvPr>
          <p:cNvSpPr/>
          <p:nvPr/>
        </p:nvSpPr>
        <p:spPr>
          <a:xfrm>
            <a:off x="4428309" y="2841360"/>
            <a:ext cx="3807590" cy="369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38D7B130-77AF-A7D9-55B4-8F19482484D7}"/>
              </a:ext>
            </a:extLst>
          </p:cNvPr>
          <p:cNvGrpSpPr/>
          <p:nvPr/>
        </p:nvGrpSpPr>
        <p:grpSpPr>
          <a:xfrm>
            <a:off x="280617" y="650592"/>
            <a:ext cx="11911383" cy="5991490"/>
            <a:chOff x="280617" y="650592"/>
            <a:chExt cx="11911383" cy="5991490"/>
          </a:xfrm>
        </p:grpSpPr>
        <p:grpSp>
          <p:nvGrpSpPr>
            <p:cNvPr id="2" name="Group 1">
              <a:extLst>
                <a:ext uri="{FF2B5EF4-FFF2-40B4-BE49-F238E27FC236}">
                  <a16:creationId xmlns:a16="http://schemas.microsoft.com/office/drawing/2014/main" id="{512A39E3-259A-F9A8-C5D1-307C395D160C}"/>
                </a:ext>
              </a:extLst>
            </p:cNvPr>
            <p:cNvGrpSpPr/>
            <p:nvPr/>
          </p:nvGrpSpPr>
          <p:grpSpPr>
            <a:xfrm>
              <a:off x="280617" y="650592"/>
              <a:ext cx="11911383" cy="5991490"/>
              <a:chOff x="-947291" y="1263127"/>
              <a:chExt cx="11911383" cy="5991490"/>
            </a:xfrm>
          </p:grpSpPr>
          <p:sp>
            <p:nvSpPr>
              <p:cNvPr id="6" name="Rectangle 5">
                <a:extLst>
                  <a:ext uri="{FF2B5EF4-FFF2-40B4-BE49-F238E27FC236}">
                    <a16:creationId xmlns:a16="http://schemas.microsoft.com/office/drawing/2014/main" id="{528123D8-84C1-97C4-8666-EE494587DCB6}"/>
                  </a:ext>
                </a:extLst>
              </p:cNvPr>
              <p:cNvSpPr/>
              <p:nvPr/>
            </p:nvSpPr>
            <p:spPr>
              <a:xfrm>
                <a:off x="-947291" y="1263127"/>
                <a:ext cx="6778769" cy="1209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Diagram&#10;&#10;Description automatically generated">
                <a:extLst>
                  <a:ext uri="{FF2B5EF4-FFF2-40B4-BE49-F238E27FC236}">
                    <a16:creationId xmlns:a16="http://schemas.microsoft.com/office/drawing/2014/main" id="{A05D0316-1166-8797-2F7E-715832C5C041}"/>
                  </a:ext>
                </a:extLst>
              </p:cNvPr>
              <p:cNvPicPr>
                <a:picLocks noChangeAspect="1"/>
              </p:cNvPicPr>
              <p:nvPr/>
            </p:nvPicPr>
            <p:blipFill rotWithShape="1">
              <a:blip r:embed="rId2">
                <a:extLst>
                  <a:ext uri="{28A0092B-C50C-407E-A947-70E740481C1C}">
                    <a14:useLocalDpi xmlns:a14="http://schemas.microsoft.com/office/drawing/2010/main" val="0"/>
                  </a:ext>
                </a:extLst>
              </a:blip>
              <a:srcRect l="1" t="-5085" r="-9129" b="4859"/>
              <a:stretch/>
            </p:blipFill>
            <p:spPr>
              <a:xfrm>
                <a:off x="6021977" y="3851567"/>
                <a:ext cx="4942115" cy="3403050"/>
              </a:xfrm>
              <a:prstGeom prst="rect">
                <a:avLst/>
              </a:prstGeom>
              <a:solidFill>
                <a:schemeClr val="bg1"/>
              </a:solidFill>
            </p:spPr>
          </p:pic>
          <p:sp>
            <p:nvSpPr>
              <p:cNvPr id="13" name="TextBox 12">
                <a:extLst>
                  <a:ext uri="{FF2B5EF4-FFF2-40B4-BE49-F238E27FC236}">
                    <a16:creationId xmlns:a16="http://schemas.microsoft.com/office/drawing/2014/main" id="{227B4634-B9F4-AD84-36D0-DFD84ABA068A}"/>
                  </a:ext>
                </a:extLst>
              </p:cNvPr>
              <p:cNvSpPr txBox="1"/>
              <p:nvPr/>
            </p:nvSpPr>
            <p:spPr>
              <a:xfrm>
                <a:off x="7532923" y="3966423"/>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4" name="Arrow: Down 13">
                <a:extLst>
                  <a:ext uri="{FF2B5EF4-FFF2-40B4-BE49-F238E27FC236}">
                    <a16:creationId xmlns:a16="http://schemas.microsoft.com/office/drawing/2014/main" id="{276CB1C8-109B-0E50-10B1-8A0EF07458BE}"/>
                  </a:ext>
                </a:extLst>
              </p:cNvPr>
              <p:cNvSpPr/>
              <p:nvPr/>
            </p:nvSpPr>
            <p:spPr>
              <a:xfrm rot="1112290">
                <a:off x="7236568" y="4463368"/>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Arrow: Down 15">
              <a:extLst>
                <a:ext uri="{FF2B5EF4-FFF2-40B4-BE49-F238E27FC236}">
                  <a16:creationId xmlns:a16="http://schemas.microsoft.com/office/drawing/2014/main" id="{E38A2F77-5D1B-1618-FF9C-68EEB10FAB9E}"/>
                </a:ext>
              </a:extLst>
            </p:cNvPr>
            <p:cNvSpPr/>
            <p:nvPr/>
          </p:nvSpPr>
          <p:spPr>
            <a:xfrm rot="1112290">
              <a:off x="8857834" y="405246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row: Down 16">
              <a:extLst>
                <a:ext uri="{FF2B5EF4-FFF2-40B4-BE49-F238E27FC236}">
                  <a16:creationId xmlns:a16="http://schemas.microsoft.com/office/drawing/2014/main" id="{AB8E4CC8-D631-2F21-2717-9F5850428789}"/>
                </a:ext>
              </a:extLst>
            </p:cNvPr>
            <p:cNvSpPr/>
            <p:nvPr/>
          </p:nvSpPr>
          <p:spPr>
            <a:xfrm rot="1112290">
              <a:off x="9233383" y="4215882"/>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Arrow: Down 17">
              <a:extLst>
                <a:ext uri="{FF2B5EF4-FFF2-40B4-BE49-F238E27FC236}">
                  <a16:creationId xmlns:a16="http://schemas.microsoft.com/office/drawing/2014/main" id="{0B32C873-35C4-8038-DE4B-7B3ECB12C4D7}"/>
                </a:ext>
              </a:extLst>
            </p:cNvPr>
            <p:cNvSpPr/>
            <p:nvPr/>
          </p:nvSpPr>
          <p:spPr>
            <a:xfrm>
              <a:off x="11393229" y="4387187"/>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496034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965177-6B4E-04B0-31BF-066EA64A5FEB}"/>
              </a:ext>
            </a:extLst>
          </p:cNvPr>
          <p:cNvPicPr>
            <a:picLocks noChangeAspect="1"/>
          </p:cNvPicPr>
          <p:nvPr/>
        </p:nvPicPr>
        <p:blipFill rotWithShape="1">
          <a:blip r:embed="rId2">
            <a:extLst>
              <a:ext uri="{28A0092B-C50C-407E-A947-70E740481C1C}">
                <a14:useLocalDpi xmlns:a14="http://schemas.microsoft.com/office/drawing/2010/main" val="0"/>
              </a:ext>
            </a:extLst>
          </a:blip>
          <a:srcRect t="-12385" b="-6344"/>
          <a:stretch/>
        </p:blipFill>
        <p:spPr>
          <a:xfrm>
            <a:off x="191238" y="1305828"/>
            <a:ext cx="11809523" cy="5382355"/>
          </a:xfrm>
          <a:prstGeom prst="rect">
            <a:avLst/>
          </a:prstGeom>
          <a:solidFill>
            <a:schemeClr val="bg1"/>
          </a:solidFill>
        </p:spPr>
      </p:pic>
      <p:sp>
        <p:nvSpPr>
          <p:cNvPr id="8" name="TextBox 7">
            <a:extLst>
              <a:ext uri="{FF2B5EF4-FFF2-40B4-BE49-F238E27FC236}">
                <a16:creationId xmlns:a16="http://schemas.microsoft.com/office/drawing/2014/main" id="{17F45F44-859B-439D-6B28-CA92DA229051}"/>
              </a:ext>
            </a:extLst>
          </p:cNvPr>
          <p:cNvSpPr txBox="1"/>
          <p:nvPr/>
        </p:nvSpPr>
        <p:spPr>
          <a:xfrm>
            <a:off x="1114699" y="1444074"/>
            <a:ext cx="4210593" cy="369332"/>
          </a:xfrm>
          <a:prstGeom prst="rect">
            <a:avLst/>
          </a:prstGeom>
          <a:noFill/>
          <a:ln w="38100">
            <a:solidFill>
              <a:schemeClr val="tx1"/>
            </a:solidFill>
          </a:ln>
        </p:spPr>
        <p:txBody>
          <a:bodyPr wrap="square" rtlCol="0">
            <a:spAutoFit/>
          </a:bodyPr>
          <a:lstStyle/>
          <a:p>
            <a:pPr algn="ctr"/>
            <a:r>
              <a:rPr lang="en-GB" dirty="0"/>
              <a:t>Binary cross entropy + weights loss</a:t>
            </a:r>
          </a:p>
        </p:txBody>
      </p:sp>
      <p:sp>
        <p:nvSpPr>
          <p:cNvPr id="9" name="TextBox 8">
            <a:extLst>
              <a:ext uri="{FF2B5EF4-FFF2-40B4-BE49-F238E27FC236}">
                <a16:creationId xmlns:a16="http://schemas.microsoft.com/office/drawing/2014/main" id="{9E542EB2-6583-1B52-A908-CC071BCF98B0}"/>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10" name="TextBox 9">
            <a:extLst>
              <a:ext uri="{FF2B5EF4-FFF2-40B4-BE49-F238E27FC236}">
                <a16:creationId xmlns:a16="http://schemas.microsoft.com/office/drawing/2014/main" id="{15919C4C-42F7-2697-9B6A-8CEAEFA892BD}"/>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11" name="TextBox 10">
            <a:extLst>
              <a:ext uri="{FF2B5EF4-FFF2-40B4-BE49-F238E27FC236}">
                <a16:creationId xmlns:a16="http://schemas.microsoft.com/office/drawing/2014/main" id="{E4EF60AA-3787-FAB1-7572-3F65F5B1A649}"/>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cxnSp>
        <p:nvCxnSpPr>
          <p:cNvPr id="19" name="Straight Arrow Connector 18">
            <a:extLst>
              <a:ext uri="{FF2B5EF4-FFF2-40B4-BE49-F238E27FC236}">
                <a16:creationId xmlns:a16="http://schemas.microsoft.com/office/drawing/2014/main" id="{518D59BD-8BC8-EDC5-191B-5C2F7785FF24}"/>
              </a:ext>
            </a:extLst>
          </p:cNvPr>
          <p:cNvCxnSpPr>
            <a:cxnSpLocks/>
          </p:cNvCxnSpPr>
          <p:nvPr/>
        </p:nvCxnSpPr>
        <p:spPr>
          <a:xfrm flipV="1">
            <a:off x="5839097" y="2351314"/>
            <a:ext cx="0" cy="457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4921FB-22DD-87DF-B44D-131008CD3E1B}"/>
              </a:ext>
            </a:extLst>
          </p:cNvPr>
          <p:cNvCxnSpPr>
            <a:cxnSpLocks/>
          </p:cNvCxnSpPr>
          <p:nvPr/>
        </p:nvCxnSpPr>
        <p:spPr>
          <a:xfrm flipV="1">
            <a:off x="5847805" y="5495109"/>
            <a:ext cx="0" cy="457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1C3D2B-97A9-8DC2-99EB-C8A49A560FD6}"/>
              </a:ext>
            </a:extLst>
          </p:cNvPr>
          <p:cNvSpPr txBox="1"/>
          <p:nvPr/>
        </p:nvSpPr>
        <p:spPr>
          <a:xfrm>
            <a:off x="4127863" y="5275919"/>
            <a:ext cx="1711234" cy="369332"/>
          </a:xfrm>
          <a:prstGeom prst="rect">
            <a:avLst/>
          </a:prstGeom>
          <a:noFill/>
        </p:spPr>
        <p:txBody>
          <a:bodyPr wrap="square" rtlCol="0">
            <a:spAutoFit/>
          </a:bodyPr>
          <a:lstStyle/>
          <a:p>
            <a:r>
              <a:rPr lang="en-GB" dirty="0">
                <a:solidFill>
                  <a:srgbClr val="FF0000"/>
                </a:solidFill>
              </a:rPr>
              <a:t>Loss increase</a:t>
            </a:r>
          </a:p>
        </p:txBody>
      </p:sp>
      <p:sp>
        <p:nvSpPr>
          <p:cNvPr id="23" name="TextBox 22">
            <a:extLst>
              <a:ext uri="{FF2B5EF4-FFF2-40B4-BE49-F238E27FC236}">
                <a16:creationId xmlns:a16="http://schemas.microsoft.com/office/drawing/2014/main" id="{F3DBF1BA-07D4-DBD3-9B62-DE7F33DD5385}"/>
              </a:ext>
            </a:extLst>
          </p:cNvPr>
          <p:cNvSpPr txBox="1"/>
          <p:nvPr/>
        </p:nvSpPr>
        <p:spPr>
          <a:xfrm>
            <a:off x="4127863" y="1952273"/>
            <a:ext cx="1711234" cy="369332"/>
          </a:xfrm>
          <a:prstGeom prst="rect">
            <a:avLst/>
          </a:prstGeom>
          <a:noFill/>
        </p:spPr>
        <p:txBody>
          <a:bodyPr wrap="square" rtlCol="0">
            <a:spAutoFit/>
          </a:bodyPr>
          <a:lstStyle/>
          <a:p>
            <a:r>
              <a:rPr lang="en-GB" dirty="0">
                <a:solidFill>
                  <a:srgbClr val="FF0000"/>
                </a:solidFill>
              </a:rPr>
              <a:t>Loss increase</a:t>
            </a:r>
          </a:p>
        </p:txBody>
      </p:sp>
      <p:cxnSp>
        <p:nvCxnSpPr>
          <p:cNvPr id="24" name="Straight Arrow Connector 23">
            <a:extLst>
              <a:ext uri="{FF2B5EF4-FFF2-40B4-BE49-F238E27FC236}">
                <a16:creationId xmlns:a16="http://schemas.microsoft.com/office/drawing/2014/main" id="{790119CF-0E10-F252-8738-32E241E4F18F}"/>
              </a:ext>
            </a:extLst>
          </p:cNvPr>
          <p:cNvCxnSpPr>
            <a:cxnSpLocks/>
          </p:cNvCxnSpPr>
          <p:nvPr/>
        </p:nvCxnSpPr>
        <p:spPr>
          <a:xfrm>
            <a:off x="11562807" y="3429000"/>
            <a:ext cx="0" cy="5972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07C300-2ACA-1DD3-6EDF-AE14E14FD00C}"/>
              </a:ext>
            </a:extLst>
          </p:cNvPr>
          <p:cNvSpPr txBox="1"/>
          <p:nvPr/>
        </p:nvSpPr>
        <p:spPr>
          <a:xfrm>
            <a:off x="9954988" y="2762251"/>
            <a:ext cx="1887580" cy="646331"/>
          </a:xfrm>
          <a:prstGeom prst="rect">
            <a:avLst/>
          </a:prstGeom>
          <a:noFill/>
        </p:spPr>
        <p:txBody>
          <a:bodyPr wrap="square" rtlCol="0">
            <a:spAutoFit/>
          </a:bodyPr>
          <a:lstStyle/>
          <a:p>
            <a:pPr algn="ctr"/>
            <a:r>
              <a:rPr lang="en-GB" dirty="0">
                <a:solidFill>
                  <a:srgbClr val="FF0000"/>
                </a:solidFill>
              </a:rPr>
              <a:t>No improvement in accuracy</a:t>
            </a:r>
          </a:p>
        </p:txBody>
      </p:sp>
    </p:spTree>
    <p:extLst>
      <p:ext uri="{BB962C8B-B14F-4D97-AF65-F5344CB8AC3E}">
        <p14:creationId xmlns:p14="http://schemas.microsoft.com/office/powerpoint/2010/main" val="27080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Data augmentation</a:t>
            </a:r>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Artificially increase the size of the dataset</a:t>
            </a:r>
          </a:p>
          <a:p>
            <a:pPr marL="285750" indent="-285750">
              <a:lnSpc>
                <a:spcPct val="150000"/>
              </a:lnSpc>
              <a:buFont typeface="Wingdings" panose="05000000000000000000" pitchFamily="2" charset="2"/>
              <a:buChar char="ü"/>
            </a:pPr>
            <a:r>
              <a:rPr lang="en-GB" dirty="0">
                <a:solidFill>
                  <a:srgbClr val="00B050"/>
                </a:solidFill>
              </a:rPr>
              <a:t>Lower cost than acquiring more data</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1292662"/>
          </a:xfrm>
          <a:prstGeom prst="rect">
            <a:avLst/>
          </a:prstGeom>
          <a:noFill/>
        </p:spPr>
        <p:txBody>
          <a:bodyPr wrap="square">
            <a:spAutoFit/>
          </a:bodyPr>
          <a:lstStyle/>
          <a:p>
            <a:pPr>
              <a:lnSpc>
                <a:spcPct val="150000"/>
              </a:lnSpc>
            </a:pPr>
            <a:r>
              <a:rPr lang="en-GB" dirty="0">
                <a:solidFill>
                  <a:schemeClr val="accent1"/>
                </a:solidFill>
              </a:rPr>
              <a:t>X Usually not as good as more collected data</a:t>
            </a:r>
          </a:p>
          <a:p>
            <a:pPr>
              <a:lnSpc>
                <a:spcPct val="150000"/>
              </a:lnSpc>
            </a:pPr>
            <a:r>
              <a:rPr lang="en-GB" dirty="0">
                <a:solidFill>
                  <a:schemeClr val="accent1"/>
                </a:solidFill>
              </a:rPr>
              <a:t>X The network now needs to be able to classify an image in any orientation.</a:t>
            </a:r>
          </a:p>
        </p:txBody>
      </p:sp>
      <p:grpSp>
        <p:nvGrpSpPr>
          <p:cNvPr id="2" name="Group 1">
            <a:extLst>
              <a:ext uri="{FF2B5EF4-FFF2-40B4-BE49-F238E27FC236}">
                <a16:creationId xmlns:a16="http://schemas.microsoft.com/office/drawing/2014/main" id="{BC333074-20FE-DBBD-21B1-446160AB0B53}"/>
              </a:ext>
            </a:extLst>
          </p:cNvPr>
          <p:cNvGrpSpPr/>
          <p:nvPr/>
        </p:nvGrpSpPr>
        <p:grpSpPr>
          <a:xfrm>
            <a:off x="1985411" y="1791342"/>
            <a:ext cx="8569515" cy="3232462"/>
            <a:chOff x="3827498" y="4843281"/>
            <a:chExt cx="5018288" cy="1892922"/>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7427785" y="4843281"/>
              <a:ext cx="1303072" cy="1274129"/>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spTree>
    <p:extLst>
      <p:ext uri="{BB962C8B-B14F-4D97-AF65-F5344CB8AC3E}">
        <p14:creationId xmlns:p14="http://schemas.microsoft.com/office/powerpoint/2010/main" val="1649169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2862322"/>
          </a:xfrm>
          <a:prstGeom prst="rect">
            <a:avLst/>
          </a:prstGeom>
          <a:noFill/>
        </p:spPr>
        <p:txBody>
          <a:bodyPr wrap="square">
            <a:spAutoFit/>
          </a:bodyPr>
          <a:lstStyle/>
          <a:p>
            <a:r>
              <a:rPr lang="en-GB" b="0" dirty="0">
                <a:solidFill>
                  <a:srgbClr val="6A9955"/>
                </a:solidFill>
                <a:effectLst/>
                <a:latin typeface="Droid Sans Mono"/>
              </a:rPr>
              <a:t>#Data augmentation option</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.layers.RandomFlip</a:t>
            </a:r>
            <a:r>
              <a:rPr lang="en-GB" b="0" dirty="0">
                <a:solidFill>
                  <a:srgbClr val="D4D4D4"/>
                </a:solidFill>
                <a:effectLst/>
                <a:latin typeface="Droid Sans Mono"/>
              </a:rPr>
              <a:t>(</a:t>
            </a:r>
            <a:r>
              <a:rPr lang="en-GB" b="0" dirty="0">
                <a:solidFill>
                  <a:srgbClr val="CE9178"/>
                </a:solidFill>
                <a:effectLst/>
                <a:latin typeface="Droid Sans Mono"/>
              </a:rPr>
              <a:t>"horizontal"</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 ))</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.layers.RandomRotation</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.layers.RandomZoom</a:t>
            </a:r>
            <a:r>
              <a:rPr lang="en-GB" b="0" dirty="0">
                <a:solidFill>
                  <a:srgbClr val="D4D4D4"/>
                </a:solidFill>
                <a:effectLst/>
                <a:latin typeface="Droid Sans Mono"/>
              </a:rPr>
              <a:t>(</a:t>
            </a:r>
            <a:r>
              <a:rPr lang="en-GB" b="0" dirty="0">
                <a:solidFill>
                  <a:srgbClr val="B5CEA8"/>
                </a:solidFill>
                <a:effectLst/>
                <a:latin typeface="Droid Sans Mono"/>
              </a:rPr>
              <a:t>0.2</a:t>
            </a:r>
            <a:r>
              <a:rPr lang="en-GB" b="0" dirty="0">
                <a:solidFill>
                  <a:srgbClr val="D4D4D4"/>
                </a:solidFill>
                <a:effectLst/>
                <a:latin typeface="Droid Sans Mono"/>
              </a:rPr>
              <a:t>))</a:t>
            </a:r>
          </a:p>
          <a:p>
            <a:pPr lvl="1"/>
            <a:endParaRPr lang="en-GB" dirty="0">
              <a:solidFill>
                <a:srgbClr val="D4D4D4"/>
              </a:solidFill>
              <a:latin typeface="Droid Sans Mono"/>
            </a:endParaRPr>
          </a:p>
          <a:p>
            <a:pPr lvl="1"/>
            <a:endParaRPr lang="en-GB" dirty="0">
              <a:solidFill>
                <a:srgbClr val="D4D4D4"/>
              </a:solidFill>
              <a:latin typeface="Droid Sans Mono"/>
            </a:endParaRPr>
          </a:p>
          <a:p>
            <a:pPr lvl="1"/>
            <a:r>
              <a:rPr lang="en-GB" b="0" dirty="0">
                <a:solidFill>
                  <a:srgbClr val="6A9955"/>
                </a:solidFill>
                <a:effectLst/>
                <a:latin typeface="Droid Sans Mono"/>
              </a:rPr>
              <a:t>#Create rest of the model</a:t>
            </a:r>
            <a:endParaRPr lang="en-GB" b="0" dirty="0">
              <a:solidFill>
                <a:srgbClr val="D4D4D4"/>
              </a:solidFill>
              <a:effectLst/>
              <a:latin typeface="Droid Sans Mono"/>
            </a:endParaRPr>
          </a:p>
          <a:p>
            <a:pPr lvl="1"/>
            <a:endParaRPr lang="en-GB" dirty="0">
              <a:solidFill>
                <a:srgbClr val="D4D4D4"/>
              </a:solidFill>
              <a:latin typeface="Droid Sans Mono"/>
            </a:endParaRPr>
          </a:p>
          <a:p>
            <a:pPr lvl="1"/>
            <a:endParaRPr lang="en-GB" b="0" dirty="0">
              <a:solidFill>
                <a:srgbClr val="D4D4D4"/>
              </a:solidFill>
              <a:effectLst/>
              <a:latin typeface="Droid Sans Mono"/>
            </a:endParaRPr>
          </a:p>
        </p:txBody>
      </p:sp>
      <p:sp>
        <p:nvSpPr>
          <p:cNvPr id="15" name="Rectangle 14">
            <a:extLst>
              <a:ext uri="{FF2B5EF4-FFF2-40B4-BE49-F238E27FC236}">
                <a16:creationId xmlns:a16="http://schemas.microsoft.com/office/drawing/2014/main" id="{884EDD7A-1955-8047-50C1-6E28CE8DECAE}"/>
              </a:ext>
            </a:extLst>
          </p:cNvPr>
          <p:cNvSpPr/>
          <p:nvPr/>
        </p:nvSpPr>
        <p:spPr>
          <a:xfrm>
            <a:off x="377734" y="645422"/>
            <a:ext cx="8790042" cy="1614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Chart&#10;&#10;Description automatically generated with low confidence">
            <a:extLst>
              <a:ext uri="{FF2B5EF4-FFF2-40B4-BE49-F238E27FC236}">
                <a16:creationId xmlns:a16="http://schemas.microsoft.com/office/drawing/2014/main" id="{3CAFC389-F407-535E-F7C6-F8DD05C9730C}"/>
              </a:ext>
            </a:extLst>
          </p:cNvPr>
          <p:cNvPicPr>
            <a:picLocks noChangeAspect="1"/>
          </p:cNvPicPr>
          <p:nvPr/>
        </p:nvPicPr>
        <p:blipFill rotWithShape="1">
          <a:blip r:embed="rId2">
            <a:extLst>
              <a:ext uri="{28A0092B-C50C-407E-A947-70E740481C1C}">
                <a14:useLocalDpi xmlns:a14="http://schemas.microsoft.com/office/drawing/2010/main" val="0"/>
              </a:ext>
            </a:extLst>
          </a:blip>
          <a:srcRect l="-29939" r="1" b="-5259"/>
          <a:stretch/>
        </p:blipFill>
        <p:spPr>
          <a:xfrm>
            <a:off x="3971109" y="2344942"/>
            <a:ext cx="7936911" cy="4513058"/>
          </a:xfrm>
          <a:prstGeom prst="rect">
            <a:avLst/>
          </a:prstGeom>
          <a:solidFill>
            <a:schemeClr val="bg1"/>
          </a:solidFill>
        </p:spPr>
      </p:pic>
      <p:pic>
        <p:nvPicPr>
          <p:cNvPr id="8" name="Picture 7" descr="Chart&#10;&#10;Description automatically generated with low confidence">
            <a:extLst>
              <a:ext uri="{FF2B5EF4-FFF2-40B4-BE49-F238E27FC236}">
                <a16:creationId xmlns:a16="http://schemas.microsoft.com/office/drawing/2014/main" id="{2EF66730-AC83-F6E6-63AA-5ADC53769AD8}"/>
              </a:ext>
            </a:extLst>
          </p:cNvPr>
          <p:cNvPicPr>
            <a:picLocks noChangeAspect="1"/>
          </p:cNvPicPr>
          <p:nvPr/>
        </p:nvPicPr>
        <p:blipFill rotWithShape="1">
          <a:blip r:embed="rId2">
            <a:extLst>
              <a:ext uri="{28A0092B-C50C-407E-A947-70E740481C1C}">
                <a14:useLocalDpi xmlns:a14="http://schemas.microsoft.com/office/drawing/2010/main" val="0"/>
              </a:ext>
            </a:extLst>
          </a:blip>
          <a:srcRect t="96446" r="68934" b="576"/>
          <a:stretch/>
        </p:blipFill>
        <p:spPr>
          <a:xfrm>
            <a:off x="4568743" y="6431123"/>
            <a:ext cx="5123902" cy="359648"/>
          </a:xfrm>
          <a:prstGeom prst="rect">
            <a:avLst/>
          </a:prstGeom>
        </p:spPr>
      </p:pic>
      <p:sp>
        <p:nvSpPr>
          <p:cNvPr id="12" name="Arrow: Down 11">
            <a:extLst>
              <a:ext uri="{FF2B5EF4-FFF2-40B4-BE49-F238E27FC236}">
                <a16:creationId xmlns:a16="http://schemas.microsoft.com/office/drawing/2014/main" id="{4F1040CD-63AF-589B-9E4D-BE6B2837A03E}"/>
              </a:ext>
            </a:extLst>
          </p:cNvPr>
          <p:cNvSpPr/>
          <p:nvPr/>
        </p:nvSpPr>
        <p:spPr>
          <a:xfrm rot="16200000">
            <a:off x="4718961" y="4320123"/>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53743A63-B25F-2D78-4C00-F59D8EA056F1}"/>
              </a:ext>
            </a:extLst>
          </p:cNvPr>
          <p:cNvSpPr txBox="1"/>
          <p:nvPr/>
        </p:nvSpPr>
        <p:spPr>
          <a:xfrm>
            <a:off x="3959143" y="3427727"/>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Tree>
    <p:extLst>
      <p:ext uri="{BB962C8B-B14F-4D97-AF65-F5344CB8AC3E}">
        <p14:creationId xmlns:p14="http://schemas.microsoft.com/office/powerpoint/2010/main" val="144164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FD6AD31-56E8-2D38-04DB-03A5B9EB9A4A}"/>
              </a:ext>
            </a:extLst>
          </p:cNvPr>
          <p:cNvPicPr>
            <a:picLocks noChangeAspect="1"/>
          </p:cNvPicPr>
          <p:nvPr/>
        </p:nvPicPr>
        <p:blipFill rotWithShape="1">
          <a:blip r:embed="rId3">
            <a:extLst>
              <a:ext uri="{28A0092B-C50C-407E-A947-70E740481C1C}">
                <a14:useLocalDpi xmlns:a14="http://schemas.microsoft.com/office/drawing/2010/main" val="0"/>
              </a:ext>
            </a:extLst>
          </a:blip>
          <a:srcRect l="1" t="-16132" r="-3239" b="-10079"/>
          <a:stretch/>
        </p:blipFill>
        <p:spPr>
          <a:xfrm>
            <a:off x="235130" y="836023"/>
            <a:ext cx="11956869" cy="5721531"/>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7" name="TextBox 6">
            <a:extLst>
              <a:ext uri="{FF2B5EF4-FFF2-40B4-BE49-F238E27FC236}">
                <a16:creationId xmlns:a16="http://schemas.microsoft.com/office/drawing/2014/main" id="{19CEA4DB-772A-C0F6-0EB7-D1EBE1F09FE3}"/>
              </a:ext>
            </a:extLst>
          </p:cNvPr>
          <p:cNvSpPr txBox="1"/>
          <p:nvPr/>
        </p:nvSpPr>
        <p:spPr>
          <a:xfrm>
            <a:off x="7781461" y="1176130"/>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grpSp>
        <p:nvGrpSpPr>
          <p:cNvPr id="11" name="Group 10">
            <a:extLst>
              <a:ext uri="{FF2B5EF4-FFF2-40B4-BE49-F238E27FC236}">
                <a16:creationId xmlns:a16="http://schemas.microsoft.com/office/drawing/2014/main" id="{D7D2DCA5-9E72-B934-29D3-B44B3ECB7A11}"/>
              </a:ext>
            </a:extLst>
          </p:cNvPr>
          <p:cNvGrpSpPr/>
          <p:nvPr/>
        </p:nvGrpSpPr>
        <p:grpSpPr>
          <a:xfrm>
            <a:off x="4041128" y="4276702"/>
            <a:ext cx="1528355" cy="1267408"/>
            <a:chOff x="3971108" y="4833257"/>
            <a:chExt cx="1528355" cy="1392073"/>
          </a:xfrm>
        </p:grpSpPr>
        <p:cxnSp>
          <p:nvCxnSpPr>
            <p:cNvPr id="13" name="Straight Arrow Connector 12">
              <a:extLst>
                <a:ext uri="{FF2B5EF4-FFF2-40B4-BE49-F238E27FC236}">
                  <a16:creationId xmlns:a16="http://schemas.microsoft.com/office/drawing/2014/main" id="{CD0E2644-B5D6-ABC5-FCAE-3089D5CAE733}"/>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3971108" y="5578999"/>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grpSp>
        <p:nvGrpSpPr>
          <p:cNvPr id="16" name="Group 15">
            <a:extLst>
              <a:ext uri="{FF2B5EF4-FFF2-40B4-BE49-F238E27FC236}">
                <a16:creationId xmlns:a16="http://schemas.microsoft.com/office/drawing/2014/main" id="{EA9EA28A-F9C8-865F-F0A6-AE3BFDE89117}"/>
              </a:ext>
            </a:extLst>
          </p:cNvPr>
          <p:cNvGrpSpPr/>
          <p:nvPr/>
        </p:nvGrpSpPr>
        <p:grpSpPr>
          <a:xfrm>
            <a:off x="10628812" y="938324"/>
            <a:ext cx="1497869" cy="2353514"/>
            <a:chOff x="4382589" y="2585980"/>
            <a:chExt cx="1497869" cy="3122489"/>
          </a:xfrm>
        </p:grpSpPr>
        <p:cxnSp>
          <p:nvCxnSpPr>
            <p:cNvPr id="17" name="Straight Arrow Connector 16">
              <a:extLst>
                <a:ext uri="{FF2B5EF4-FFF2-40B4-BE49-F238E27FC236}">
                  <a16:creationId xmlns:a16="http://schemas.microsoft.com/office/drawing/2014/main" id="{CDEF640E-00DA-BDBE-202A-C540E091965A}"/>
                </a:ext>
              </a:extLst>
            </p:cNvPr>
            <p:cNvCxnSpPr>
              <a:cxnSpLocks/>
            </p:cNvCxnSpPr>
            <p:nvPr/>
          </p:nvCxnSpPr>
          <p:spPr>
            <a:xfrm>
              <a:off x="5538652" y="5015234"/>
              <a:ext cx="0" cy="69323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C99539-FE88-A4ED-696C-59B10B9DD54D}"/>
                </a:ext>
              </a:extLst>
            </p:cNvPr>
            <p:cNvSpPr txBox="1"/>
            <p:nvPr/>
          </p:nvSpPr>
          <p:spPr>
            <a:xfrm>
              <a:off x="4382589" y="2585980"/>
              <a:ext cx="1497869" cy="857509"/>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sp>
        <p:nvSpPr>
          <p:cNvPr id="22" name="TextBox 21">
            <a:extLst>
              <a:ext uri="{FF2B5EF4-FFF2-40B4-BE49-F238E27FC236}">
                <a16:creationId xmlns:a16="http://schemas.microsoft.com/office/drawing/2014/main" id="{79770624-B760-A0D5-77B2-F2A5E4018052}"/>
              </a:ext>
            </a:extLst>
          </p:cNvPr>
          <p:cNvSpPr txBox="1"/>
          <p:nvPr/>
        </p:nvSpPr>
        <p:spPr>
          <a:xfrm>
            <a:off x="4970066" y="6143780"/>
            <a:ext cx="2845527" cy="369332"/>
          </a:xfrm>
          <a:prstGeom prst="rect">
            <a:avLst/>
          </a:prstGeom>
          <a:noFill/>
          <a:ln w="38100">
            <a:solidFill>
              <a:srgbClr val="00B050"/>
            </a:solidFill>
          </a:ln>
        </p:spPr>
        <p:txBody>
          <a:bodyPr wrap="square" rtlCol="0">
            <a:spAutoFit/>
          </a:bodyPr>
          <a:lstStyle/>
          <a:p>
            <a:r>
              <a:rPr lang="en-GB" dirty="0">
                <a:solidFill>
                  <a:srgbClr val="00B050"/>
                </a:solidFill>
              </a:rPr>
              <a:t>Probably can train longer</a:t>
            </a:r>
          </a:p>
        </p:txBody>
      </p:sp>
    </p:spTree>
    <p:extLst>
      <p:ext uri="{BB962C8B-B14F-4D97-AF65-F5344CB8AC3E}">
        <p14:creationId xmlns:p14="http://schemas.microsoft.com/office/powerpoint/2010/main" val="2088460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Combining methods</a:t>
            </a:r>
          </a:p>
        </p:txBody>
      </p:sp>
      <p:sp>
        <p:nvSpPr>
          <p:cNvPr id="13" name="TextBox 12">
            <a:extLst>
              <a:ext uri="{FF2B5EF4-FFF2-40B4-BE49-F238E27FC236}">
                <a16:creationId xmlns:a16="http://schemas.microsoft.com/office/drawing/2014/main" id="{55895EB8-FEEB-E2B2-B016-438E6AF52591}"/>
              </a:ext>
            </a:extLst>
          </p:cNvPr>
          <p:cNvSpPr txBox="1"/>
          <p:nvPr/>
        </p:nvSpPr>
        <p:spPr>
          <a:xfrm>
            <a:off x="4271787" y="5754917"/>
            <a:ext cx="5183777" cy="461665"/>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These methods can be combined</a:t>
            </a:r>
          </a:p>
        </p:txBody>
      </p:sp>
      <p:grpSp>
        <p:nvGrpSpPr>
          <p:cNvPr id="2" name="Group 1">
            <a:extLst>
              <a:ext uri="{FF2B5EF4-FFF2-40B4-BE49-F238E27FC236}">
                <a16:creationId xmlns:a16="http://schemas.microsoft.com/office/drawing/2014/main" id="{BC333074-20FE-DBBD-21B1-446160AB0B53}"/>
              </a:ext>
            </a:extLst>
          </p:cNvPr>
          <p:cNvGrpSpPr/>
          <p:nvPr/>
        </p:nvGrpSpPr>
        <p:grpSpPr>
          <a:xfrm>
            <a:off x="7125847" y="3678327"/>
            <a:ext cx="4227953" cy="1594804"/>
            <a:chOff x="3827498" y="4843281"/>
            <a:chExt cx="5018288" cy="1892922"/>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7427785" y="4843281"/>
              <a:ext cx="1303072" cy="1274129"/>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grpSp>
        <p:nvGrpSpPr>
          <p:cNvPr id="5" name="Group 4">
            <a:extLst>
              <a:ext uri="{FF2B5EF4-FFF2-40B4-BE49-F238E27FC236}">
                <a16:creationId xmlns:a16="http://schemas.microsoft.com/office/drawing/2014/main" id="{C6F39FE0-C2B0-5E9A-3246-FC263EF645AD}"/>
              </a:ext>
            </a:extLst>
          </p:cNvPr>
          <p:cNvGrpSpPr/>
          <p:nvPr/>
        </p:nvGrpSpPr>
        <p:grpSpPr>
          <a:xfrm>
            <a:off x="1446977" y="4569916"/>
            <a:ext cx="4083051" cy="818366"/>
            <a:chOff x="4015920" y="3334283"/>
            <a:chExt cx="4083051" cy="818366"/>
          </a:xfrm>
        </p:grpSpPr>
        <p:sp>
          <p:nvSpPr>
            <p:cNvPr id="6" name="Rectangle 5">
              <a:extLst>
                <a:ext uri="{FF2B5EF4-FFF2-40B4-BE49-F238E27FC236}">
                  <a16:creationId xmlns:a16="http://schemas.microsoft.com/office/drawing/2014/main" id="{A58D5E2E-09B4-EF31-D472-310FAAB692A8}"/>
                </a:ext>
              </a:extLst>
            </p:cNvPr>
            <p:cNvSpPr/>
            <p:nvPr/>
          </p:nvSpPr>
          <p:spPr>
            <a:xfrm>
              <a:off x="6505302" y="3334283"/>
              <a:ext cx="1593669"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CA3462-9A18-ADB3-E8EB-DB28E355520C}"/>
                    </a:ext>
                  </a:extLst>
                </p:cNvPr>
                <p:cNvSpPr txBox="1"/>
                <p:nvPr/>
              </p:nvSpPr>
              <p:spPr>
                <a:xfrm>
                  <a:off x="4015920" y="3334283"/>
                  <a:ext cx="3945952"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m:t>
                                    </m:r>
                                    <m:r>
                                      <a:rPr lang="en-GB" i="1">
                                        <a:latin typeface="Cambria Math" panose="02040503050406030204" pitchFamily="18" charset="0"/>
                                      </a:rPr>
                                      <m:t>^2</m:t>
                                    </m:r>
                                  </m:e>
                                </m:d>
                              </m:e>
                            </m:nary>
                          </m:e>
                        </m:rad>
                      </m:oMath>
                    </m:oMathPara>
                  </a14:m>
                  <a:endParaRPr lang="en-GB" dirty="0"/>
                </a:p>
              </p:txBody>
            </p:sp>
          </mc:Choice>
          <mc:Fallback xmlns="">
            <p:sp>
              <p:nvSpPr>
                <p:cNvPr id="7" name="TextBox 6">
                  <a:extLst>
                    <a:ext uri="{FF2B5EF4-FFF2-40B4-BE49-F238E27FC236}">
                      <a16:creationId xmlns:a16="http://schemas.microsoft.com/office/drawing/2014/main" id="{17CA3462-9A18-ADB3-E8EB-DB28E355520C}"/>
                    </a:ext>
                  </a:extLst>
                </p:cNvPr>
                <p:cNvSpPr txBox="1">
                  <a:spLocks noRot="1" noChangeAspect="1" noMove="1" noResize="1" noEditPoints="1" noAdjustHandles="1" noChangeArrowheads="1" noChangeShapeType="1" noTextEdit="1"/>
                </p:cNvSpPr>
                <p:nvPr/>
              </p:nvSpPr>
              <p:spPr>
                <a:xfrm>
                  <a:off x="4015920" y="3334283"/>
                  <a:ext cx="3945952" cy="818366"/>
                </a:xfrm>
                <a:prstGeom prst="rect">
                  <a:avLst/>
                </a:prstGeom>
                <a:blipFill>
                  <a:blip r:embed="rId5"/>
                  <a:stretch>
                    <a:fillRect b="-746"/>
                  </a:stretch>
                </a:blipFill>
              </p:spPr>
              <p:txBody>
                <a:bodyPr/>
                <a:lstStyle/>
                <a:p>
                  <a:r>
                    <a:rPr lang="en-GB">
                      <a:noFill/>
                    </a:rPr>
                    <a:t> </a:t>
                  </a:r>
                </a:p>
              </p:txBody>
            </p:sp>
          </mc:Fallback>
        </mc:AlternateContent>
      </p:grpSp>
      <p:pic>
        <p:nvPicPr>
          <p:cNvPr id="9" name="Picture 8">
            <a:extLst>
              <a:ext uri="{FF2B5EF4-FFF2-40B4-BE49-F238E27FC236}">
                <a16:creationId xmlns:a16="http://schemas.microsoft.com/office/drawing/2014/main" id="{BBEC3EBD-683E-5B5B-5DB6-B267D63F3F46}"/>
              </a:ext>
            </a:extLst>
          </p:cNvPr>
          <p:cNvPicPr>
            <a:picLocks noChangeAspect="1"/>
          </p:cNvPicPr>
          <p:nvPr/>
        </p:nvPicPr>
        <p:blipFill rotWithShape="1">
          <a:blip r:embed="rId6">
            <a:duotone>
              <a:prstClr val="black"/>
              <a:schemeClr val="accent1">
                <a:tint val="45000"/>
                <a:satMod val="400000"/>
              </a:schemeClr>
            </a:duotone>
          </a:blip>
          <a:srcRect l="56061" r="9264"/>
          <a:stretch/>
        </p:blipFill>
        <p:spPr>
          <a:xfrm>
            <a:off x="7943508" y="1188400"/>
            <a:ext cx="2088017" cy="2190481"/>
          </a:xfrm>
          <a:prstGeom prst="rect">
            <a:avLst/>
          </a:prstGeom>
        </p:spPr>
      </p:pic>
      <p:pic>
        <p:nvPicPr>
          <p:cNvPr id="12" name="Picture 11">
            <a:extLst>
              <a:ext uri="{FF2B5EF4-FFF2-40B4-BE49-F238E27FC236}">
                <a16:creationId xmlns:a16="http://schemas.microsoft.com/office/drawing/2014/main" id="{9C677549-F39A-7DA6-8CCD-CD9A5FEC1509}"/>
              </a:ext>
            </a:extLst>
          </p:cNvPr>
          <p:cNvPicPr>
            <a:picLocks noChangeAspect="1"/>
          </p:cNvPicPr>
          <p:nvPr/>
        </p:nvPicPr>
        <p:blipFill>
          <a:blip r:embed="rId7"/>
          <a:stretch>
            <a:fillRect/>
          </a:stretch>
        </p:blipFill>
        <p:spPr>
          <a:xfrm>
            <a:off x="2160475" y="1873612"/>
            <a:ext cx="2413663" cy="2098836"/>
          </a:xfrm>
          <a:prstGeom prst="rect">
            <a:avLst/>
          </a:prstGeom>
        </p:spPr>
      </p:pic>
    </p:spTree>
    <p:extLst>
      <p:ext uri="{BB962C8B-B14F-4D97-AF65-F5344CB8AC3E}">
        <p14:creationId xmlns:p14="http://schemas.microsoft.com/office/powerpoint/2010/main" val="101374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C6DDDB-0862-BE2F-2359-BA9EBAAC5150}"/>
              </a:ext>
            </a:extLst>
          </p:cNvPr>
          <p:cNvSpPr txBox="1"/>
          <p:nvPr/>
        </p:nvSpPr>
        <p:spPr>
          <a:xfrm>
            <a:off x="547551" y="955654"/>
            <a:ext cx="11096897" cy="646331"/>
          </a:xfrm>
          <a:prstGeom prst="rect">
            <a:avLst/>
          </a:prstGeom>
          <a:noFill/>
        </p:spPr>
        <p:txBody>
          <a:bodyPr wrap="square">
            <a:spAutoFit/>
          </a:bodyPr>
          <a:lstStyle/>
          <a:p>
            <a:r>
              <a:rPr lang="en-GB" b="0" dirty="0">
                <a:solidFill>
                  <a:srgbClr val="6A9955"/>
                </a:solidFill>
                <a:effectLst/>
                <a:latin typeface="Droid Sans Mono"/>
              </a:rPr>
              <a:t>#Create model Final Model</a:t>
            </a:r>
            <a:endParaRPr lang="en-GB" b="0" dirty="0">
              <a:solidFill>
                <a:srgbClr val="D4D4D4"/>
              </a:solidFill>
              <a:effectLst/>
              <a:latin typeface="Droid Sans Mono"/>
            </a:endParaRPr>
          </a:p>
          <a:p>
            <a:r>
              <a:rPr lang="en-GB" b="0" dirty="0">
                <a:solidFill>
                  <a:srgbClr val="9CDCFE"/>
                </a:solidFill>
                <a:effectLst/>
                <a:latin typeface="Droid Sans Mono"/>
              </a:rPr>
              <a:t>model</a:t>
            </a:r>
            <a:r>
              <a:rPr lang="en-GB" b="0" dirty="0">
                <a:solidFill>
                  <a:srgbClr val="D4D4D4"/>
                </a:solidFill>
                <a:effectLst/>
                <a:latin typeface="Droid Sans Mono"/>
              </a:rPr>
              <a:t>=</a:t>
            </a:r>
            <a:r>
              <a:rPr lang="en-GB" b="0" dirty="0" err="1">
                <a:solidFill>
                  <a:srgbClr val="DCDCAA"/>
                </a:solidFill>
                <a:effectLst/>
                <a:latin typeface="Droid Sans Mono"/>
              </a:rPr>
              <a:t>create_new_model</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 </a:t>
            </a:r>
            <a:r>
              <a:rPr lang="en-GB" b="0" dirty="0">
                <a:solidFill>
                  <a:srgbClr val="9CDCFE"/>
                </a:solidFill>
                <a:effectLst/>
                <a:latin typeface="Droid Sans Mono"/>
              </a:rPr>
              <a:t>dropout</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 </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a:t>
            </a:r>
          </a:p>
        </p:txBody>
      </p:sp>
      <p:pic>
        <p:nvPicPr>
          <p:cNvPr id="7" name="Picture 6" descr="Chart&#10;&#10;Description automatically generated with medium confidence">
            <a:extLst>
              <a:ext uri="{FF2B5EF4-FFF2-40B4-BE49-F238E27FC236}">
                <a16:creationId xmlns:a16="http://schemas.microsoft.com/office/drawing/2014/main" id="{AE3D099D-E7DE-BFF7-E88F-0CF6EEEB45AF}"/>
              </a:ext>
            </a:extLst>
          </p:cNvPr>
          <p:cNvPicPr>
            <a:picLocks noChangeAspect="1"/>
          </p:cNvPicPr>
          <p:nvPr/>
        </p:nvPicPr>
        <p:blipFill rotWithShape="1">
          <a:blip r:embed="rId2">
            <a:extLst>
              <a:ext uri="{28A0092B-C50C-407E-A947-70E740481C1C}">
                <a14:useLocalDpi xmlns:a14="http://schemas.microsoft.com/office/drawing/2010/main" val="0"/>
              </a:ext>
            </a:extLst>
          </a:blip>
          <a:srcRect l="-32216" r="-36515"/>
          <a:stretch/>
        </p:blipFill>
        <p:spPr>
          <a:xfrm>
            <a:off x="143692" y="1729951"/>
            <a:ext cx="11904615" cy="4835901"/>
          </a:xfrm>
          <a:prstGeom prst="rect">
            <a:avLst/>
          </a:prstGeom>
          <a:solidFill>
            <a:schemeClr val="bg1"/>
          </a:solidFill>
        </p:spPr>
      </p:pic>
      <p:pic>
        <p:nvPicPr>
          <p:cNvPr id="9" name="Picture 8" descr="Chart&#10;&#10;Description automatically generated with medium confidence">
            <a:extLst>
              <a:ext uri="{FF2B5EF4-FFF2-40B4-BE49-F238E27FC236}">
                <a16:creationId xmlns:a16="http://schemas.microsoft.com/office/drawing/2014/main" id="{65EFBA0B-0843-C2F2-AF52-C2EB7B01F325}"/>
              </a:ext>
            </a:extLst>
          </p:cNvPr>
          <p:cNvPicPr>
            <a:picLocks noChangeAspect="1"/>
          </p:cNvPicPr>
          <p:nvPr/>
        </p:nvPicPr>
        <p:blipFill rotWithShape="1">
          <a:blip r:embed="rId2">
            <a:extLst>
              <a:ext uri="{28A0092B-C50C-407E-A947-70E740481C1C}">
                <a14:useLocalDpi xmlns:a14="http://schemas.microsoft.com/office/drawing/2010/main" val="0"/>
              </a:ext>
            </a:extLst>
          </a:blip>
          <a:srcRect t="95482" r="30545"/>
          <a:stretch/>
        </p:blipFill>
        <p:spPr>
          <a:xfrm>
            <a:off x="143692" y="6191794"/>
            <a:ext cx="11904616" cy="530814"/>
          </a:xfrm>
          <a:prstGeom prst="rect">
            <a:avLst/>
          </a:prstGeom>
        </p:spPr>
      </p:pic>
      <p:sp>
        <p:nvSpPr>
          <p:cNvPr id="10" name="TextBox 9">
            <a:extLst>
              <a:ext uri="{FF2B5EF4-FFF2-40B4-BE49-F238E27FC236}">
                <a16:creationId xmlns:a16="http://schemas.microsoft.com/office/drawing/2014/main" id="{5DBEA776-EE8A-D885-CB4C-FE9F0D265653}"/>
              </a:ext>
            </a:extLst>
          </p:cNvPr>
          <p:cNvSpPr txBox="1"/>
          <p:nvPr/>
        </p:nvSpPr>
        <p:spPr>
          <a:xfrm>
            <a:off x="5194662" y="1921552"/>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1" name="Arrow: Down 10">
            <a:extLst>
              <a:ext uri="{FF2B5EF4-FFF2-40B4-BE49-F238E27FC236}">
                <a16:creationId xmlns:a16="http://schemas.microsoft.com/office/drawing/2014/main" id="{E0B8CF8F-2AEA-7014-9C22-B0710C8843B6}"/>
              </a:ext>
            </a:extLst>
          </p:cNvPr>
          <p:cNvSpPr/>
          <p:nvPr/>
        </p:nvSpPr>
        <p:spPr>
          <a:xfrm rot="16200000">
            <a:off x="1307369" y="434099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AA58200-9BB1-F849-AB79-C075DF7FEA0B}"/>
              </a:ext>
            </a:extLst>
          </p:cNvPr>
          <p:cNvSpPr txBox="1"/>
          <p:nvPr/>
        </p:nvSpPr>
        <p:spPr>
          <a:xfrm>
            <a:off x="547551" y="3448594"/>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
        <p:nvSpPr>
          <p:cNvPr id="14" name="TextBox 13">
            <a:extLst>
              <a:ext uri="{FF2B5EF4-FFF2-40B4-BE49-F238E27FC236}">
                <a16:creationId xmlns:a16="http://schemas.microsoft.com/office/drawing/2014/main" id="{F19A9912-EE69-69CF-09B2-21A60C8D6C2A}"/>
              </a:ext>
            </a:extLst>
          </p:cNvPr>
          <p:cNvSpPr txBox="1"/>
          <p:nvPr/>
        </p:nvSpPr>
        <p:spPr>
          <a:xfrm>
            <a:off x="5270320" y="3079262"/>
            <a:ext cx="1872335" cy="369332"/>
          </a:xfrm>
          <a:prstGeom prst="rect">
            <a:avLst/>
          </a:prstGeom>
          <a:noFill/>
        </p:spPr>
        <p:txBody>
          <a:bodyPr wrap="square" rtlCol="0">
            <a:spAutoFit/>
          </a:bodyPr>
          <a:lstStyle/>
          <a:p>
            <a:pPr algn="ctr"/>
            <a:r>
              <a:rPr lang="en-GB" dirty="0">
                <a:solidFill>
                  <a:srgbClr val="FF0000"/>
                </a:solidFill>
              </a:rPr>
              <a:t>Add Dropout</a:t>
            </a:r>
          </a:p>
        </p:txBody>
      </p:sp>
      <p:sp>
        <p:nvSpPr>
          <p:cNvPr id="16" name="Arrow: Down 15">
            <a:extLst>
              <a:ext uri="{FF2B5EF4-FFF2-40B4-BE49-F238E27FC236}">
                <a16:creationId xmlns:a16="http://schemas.microsoft.com/office/drawing/2014/main" id="{BA1AF540-8ACB-8189-2F04-8D427CD65662}"/>
              </a:ext>
            </a:extLst>
          </p:cNvPr>
          <p:cNvSpPr/>
          <p:nvPr/>
        </p:nvSpPr>
        <p:spPr>
          <a:xfrm>
            <a:off x="6004558" y="3448594"/>
            <a:ext cx="352697" cy="36933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48214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7BBC8C7A-1304-D2AD-AD48-FA7EF4354880}"/>
              </a:ext>
            </a:extLst>
          </p:cNvPr>
          <p:cNvPicPr>
            <a:picLocks noChangeAspect="1"/>
          </p:cNvPicPr>
          <p:nvPr/>
        </p:nvPicPr>
        <p:blipFill rotWithShape="1">
          <a:blip r:embed="rId3">
            <a:extLst>
              <a:ext uri="{28A0092B-C50C-407E-A947-70E740481C1C}">
                <a14:useLocalDpi xmlns:a14="http://schemas.microsoft.com/office/drawing/2010/main" val="0"/>
              </a:ext>
            </a:extLst>
          </a:blip>
          <a:srcRect t="-13664" b="-12018"/>
          <a:stretch/>
        </p:blipFill>
        <p:spPr>
          <a:xfrm>
            <a:off x="317158" y="938324"/>
            <a:ext cx="11809523" cy="5697607"/>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3886024" cy="369332"/>
          </a:xfrm>
          <a:prstGeom prst="rect">
            <a:avLst/>
          </a:prstGeom>
          <a:noFill/>
          <a:ln w="38100">
            <a:solidFill>
              <a:schemeClr val="tx1"/>
            </a:solidFill>
          </a:ln>
        </p:spPr>
        <p:txBody>
          <a:bodyPr wrap="square" rtlCol="0">
            <a:spAutoFit/>
          </a:bodyPr>
          <a:lstStyle/>
          <a:p>
            <a:pPr algn="ctr"/>
            <a:r>
              <a:rPr lang="en-GB" dirty="0"/>
              <a:t>Binary cross entropy + weight loss</a:t>
            </a:r>
          </a:p>
        </p:txBody>
      </p:sp>
      <p:sp>
        <p:nvSpPr>
          <p:cNvPr id="7" name="TextBox 6">
            <a:extLst>
              <a:ext uri="{FF2B5EF4-FFF2-40B4-BE49-F238E27FC236}">
                <a16:creationId xmlns:a16="http://schemas.microsoft.com/office/drawing/2014/main" id="{19CEA4DB-772A-C0F6-0EB7-D1EBE1F09FE3}"/>
              </a:ext>
            </a:extLst>
          </p:cNvPr>
          <p:cNvSpPr txBox="1"/>
          <p:nvPr/>
        </p:nvSpPr>
        <p:spPr>
          <a:xfrm>
            <a:off x="8552170" y="1188409"/>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sp>
        <p:nvSpPr>
          <p:cNvPr id="22" name="TextBox 21">
            <a:extLst>
              <a:ext uri="{FF2B5EF4-FFF2-40B4-BE49-F238E27FC236}">
                <a16:creationId xmlns:a16="http://schemas.microsoft.com/office/drawing/2014/main" id="{79770624-B760-A0D5-77B2-F2A5E4018052}"/>
              </a:ext>
            </a:extLst>
          </p:cNvPr>
          <p:cNvSpPr txBox="1"/>
          <p:nvPr/>
        </p:nvSpPr>
        <p:spPr>
          <a:xfrm>
            <a:off x="4818367" y="6191597"/>
            <a:ext cx="2845527" cy="369332"/>
          </a:xfrm>
          <a:prstGeom prst="rect">
            <a:avLst/>
          </a:prstGeom>
          <a:noFill/>
          <a:ln w="38100">
            <a:solidFill>
              <a:srgbClr val="00B050"/>
            </a:solidFill>
          </a:ln>
        </p:spPr>
        <p:txBody>
          <a:bodyPr wrap="square" rtlCol="0">
            <a:spAutoFit/>
          </a:bodyPr>
          <a:lstStyle/>
          <a:p>
            <a:pPr algn="ctr"/>
            <a:r>
              <a:rPr lang="en-GB" dirty="0">
                <a:solidFill>
                  <a:srgbClr val="00B050"/>
                </a:solidFill>
              </a:rPr>
              <a:t>Trained Longer</a:t>
            </a:r>
          </a:p>
        </p:txBody>
      </p:sp>
      <p:grpSp>
        <p:nvGrpSpPr>
          <p:cNvPr id="20" name="Group 19">
            <a:extLst>
              <a:ext uri="{FF2B5EF4-FFF2-40B4-BE49-F238E27FC236}">
                <a16:creationId xmlns:a16="http://schemas.microsoft.com/office/drawing/2014/main" id="{B340D99F-2E35-A9D4-8A7A-BAE672D423CE}"/>
              </a:ext>
            </a:extLst>
          </p:cNvPr>
          <p:cNvGrpSpPr/>
          <p:nvPr/>
        </p:nvGrpSpPr>
        <p:grpSpPr>
          <a:xfrm>
            <a:off x="1310992" y="4119636"/>
            <a:ext cx="3718208" cy="1313907"/>
            <a:chOff x="1310992" y="4119636"/>
            <a:chExt cx="3718208" cy="1313907"/>
          </a:xfrm>
        </p:grpSpPr>
        <p:grpSp>
          <p:nvGrpSpPr>
            <p:cNvPr id="11" name="Group 10">
              <a:extLst>
                <a:ext uri="{FF2B5EF4-FFF2-40B4-BE49-F238E27FC236}">
                  <a16:creationId xmlns:a16="http://schemas.microsoft.com/office/drawing/2014/main" id="{D7D2DCA5-9E72-B934-29D3-B44B3ECB7A11}"/>
                </a:ext>
              </a:extLst>
            </p:cNvPr>
            <p:cNvGrpSpPr/>
            <p:nvPr/>
          </p:nvGrpSpPr>
          <p:grpSpPr>
            <a:xfrm>
              <a:off x="1310992" y="4119636"/>
              <a:ext cx="1859104" cy="1313907"/>
              <a:chOff x="1240972" y="4660743"/>
              <a:chExt cx="1859104" cy="1443146"/>
            </a:xfrm>
          </p:grpSpPr>
          <p:cxnSp>
            <p:nvCxnSpPr>
              <p:cNvPr id="13" name="Straight Arrow Connector 12">
                <a:extLst>
                  <a:ext uri="{FF2B5EF4-FFF2-40B4-BE49-F238E27FC236}">
                    <a16:creationId xmlns:a16="http://schemas.microsoft.com/office/drawing/2014/main" id="{CD0E2644-B5D6-ABC5-FCAE-3089D5CAE733}"/>
                  </a:ext>
                </a:extLst>
              </p:cNvPr>
              <p:cNvCxnSpPr>
                <a:cxnSpLocks/>
              </p:cNvCxnSpPr>
              <p:nvPr/>
            </p:nvCxnSpPr>
            <p:spPr>
              <a:xfrm>
                <a:off x="1240972" y="4660743"/>
                <a:ext cx="0" cy="60148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1596024" y="5393985"/>
                <a:ext cx="1504052" cy="709904"/>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cxnSp>
          <p:nvCxnSpPr>
            <p:cNvPr id="15" name="Straight Connector 14">
              <a:extLst>
                <a:ext uri="{FF2B5EF4-FFF2-40B4-BE49-F238E27FC236}">
                  <a16:creationId xmlns:a16="http://schemas.microsoft.com/office/drawing/2014/main" id="{6BE2A019-06ED-32FF-3FA7-FA1B73278E61}"/>
                </a:ext>
              </a:extLst>
            </p:cNvPr>
            <p:cNvCxnSpPr/>
            <p:nvPr/>
          </p:nvCxnSpPr>
          <p:spPr>
            <a:xfrm>
              <a:off x="1310992" y="4615008"/>
              <a:ext cx="3718208" cy="0"/>
            </a:xfrm>
            <a:prstGeom prst="line">
              <a:avLst/>
            </a:prstGeom>
            <a:ln w="38100">
              <a:solidFill>
                <a:srgbClr val="FF0000"/>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92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ark&#10;&#10;Description automatically generated">
            <a:extLst>
              <a:ext uri="{FF2B5EF4-FFF2-40B4-BE49-F238E27FC236}">
                <a16:creationId xmlns:a16="http://schemas.microsoft.com/office/drawing/2014/main" id="{B5E95555-B354-D085-6657-B40F9F42B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153" y="2174445"/>
            <a:ext cx="9605554" cy="3803598"/>
          </a:xfrm>
          <a:prstGeom prst="rect">
            <a:avLst/>
          </a:prstGeom>
        </p:spPr>
      </p:pic>
      <p:sp>
        <p:nvSpPr>
          <p:cNvPr id="8" name="TextBox 7">
            <a:extLst>
              <a:ext uri="{FF2B5EF4-FFF2-40B4-BE49-F238E27FC236}">
                <a16:creationId xmlns:a16="http://schemas.microsoft.com/office/drawing/2014/main" id="{4EC49F0A-0651-0884-0BAE-2EAE08223CC1}"/>
              </a:ext>
            </a:extLst>
          </p:cNvPr>
          <p:cNvSpPr txBox="1"/>
          <p:nvPr/>
        </p:nvSpPr>
        <p:spPr>
          <a:xfrm>
            <a:off x="1097279" y="879957"/>
            <a:ext cx="6100354" cy="369332"/>
          </a:xfrm>
          <a:prstGeom prst="rect">
            <a:avLst/>
          </a:prstGeom>
          <a:noFill/>
        </p:spPr>
        <p:txBody>
          <a:bodyPr wrap="square">
            <a:spAutoFit/>
          </a:bodyPr>
          <a:lstStyle/>
          <a:p>
            <a:r>
              <a:rPr lang="en-GB" b="0" dirty="0" err="1">
                <a:solidFill>
                  <a:srgbClr val="9CDCFE"/>
                </a:solidFill>
                <a:effectLst/>
                <a:latin typeface="Droid Sans Mono"/>
              </a:rPr>
              <a:t>testeval</a:t>
            </a:r>
            <a:r>
              <a:rPr lang="en-GB" b="0" dirty="0">
                <a:solidFill>
                  <a:srgbClr val="D4D4D4"/>
                </a:solidFill>
                <a:effectLst/>
                <a:latin typeface="Droid Sans Mono"/>
              </a:rPr>
              <a:t> = </a:t>
            </a:r>
            <a:r>
              <a:rPr lang="en-GB" b="0" dirty="0" err="1">
                <a:solidFill>
                  <a:srgbClr val="9CDCFE"/>
                </a:solidFill>
                <a:effectLst/>
                <a:latin typeface="Droid Sans Mono"/>
              </a:rPr>
              <a:t>model</a:t>
            </a:r>
            <a:r>
              <a:rPr lang="en-GB" b="0" dirty="0" err="1">
                <a:solidFill>
                  <a:srgbClr val="D4D4D4"/>
                </a:solidFill>
                <a:effectLst/>
                <a:latin typeface="Droid Sans Mono"/>
              </a:rPr>
              <a:t>.evaluate</a:t>
            </a:r>
            <a:r>
              <a:rPr lang="en-GB" b="0" dirty="0">
                <a:solidFill>
                  <a:srgbClr val="D4D4D4"/>
                </a:solidFill>
                <a:effectLst/>
                <a:latin typeface="Droid Sans Mono"/>
              </a:rPr>
              <a:t>(</a:t>
            </a:r>
            <a:r>
              <a:rPr lang="en-GB" b="0" dirty="0" err="1">
                <a:solidFill>
                  <a:srgbClr val="9CDCFE"/>
                </a:solidFill>
                <a:effectLst/>
                <a:latin typeface="Droid Sans Mono"/>
              </a:rPr>
              <a:t>test_data</a:t>
            </a:r>
            <a:r>
              <a:rPr lang="en-GB" b="0" dirty="0" err="1">
                <a:solidFill>
                  <a:srgbClr val="D4D4D4"/>
                </a:solidFill>
                <a:effectLst/>
                <a:latin typeface="Droid Sans Mono"/>
              </a:rPr>
              <a:t>,</a:t>
            </a:r>
            <a:r>
              <a:rPr lang="en-GB" b="0" dirty="0" err="1">
                <a:solidFill>
                  <a:srgbClr val="9CDCFE"/>
                </a:solidFill>
                <a:effectLst/>
                <a:latin typeface="Droid Sans Mono"/>
              </a:rPr>
              <a:t>test_labels</a:t>
            </a:r>
            <a:r>
              <a:rPr lang="en-GB" b="0" dirty="0">
                <a:solidFill>
                  <a:srgbClr val="D4D4D4"/>
                </a:solidFill>
                <a:effectLst/>
                <a:latin typeface="Droid Sans Mono"/>
              </a:rPr>
              <a:t>)</a:t>
            </a:r>
          </a:p>
        </p:txBody>
      </p:sp>
      <p:sp>
        <p:nvSpPr>
          <p:cNvPr id="16" name="TextBox 15">
            <a:extLst>
              <a:ext uri="{FF2B5EF4-FFF2-40B4-BE49-F238E27FC236}">
                <a16:creationId xmlns:a16="http://schemas.microsoft.com/office/drawing/2014/main" id="{73D2DF87-9AB2-A7A9-3CB8-4E3206301314}"/>
              </a:ext>
            </a:extLst>
          </p:cNvPr>
          <p:cNvSpPr txBox="1"/>
          <p:nvPr/>
        </p:nvSpPr>
        <p:spPr>
          <a:xfrm>
            <a:off x="1097279" y="1456052"/>
            <a:ext cx="9960428" cy="369332"/>
          </a:xfrm>
          <a:prstGeom prst="rect">
            <a:avLst/>
          </a:prstGeom>
          <a:noFill/>
        </p:spPr>
        <p:txBody>
          <a:bodyPr wrap="square">
            <a:spAutoFit/>
          </a:bodyPr>
          <a:lstStyle/>
          <a:p>
            <a:r>
              <a:rPr lang="en-GB" b="0" i="0" dirty="0">
                <a:solidFill>
                  <a:srgbClr val="D4D4D4"/>
                </a:solidFill>
                <a:effectLst/>
                <a:latin typeface="Droid Sans Mono"/>
              </a:rPr>
              <a:t>1/1 [==============================] - 1s 1s/step - loss: 0.2276 - accuracy: 0.9375</a:t>
            </a:r>
            <a:endParaRPr lang="en-GB" dirty="0"/>
          </a:p>
        </p:txBody>
      </p:sp>
    </p:spTree>
    <p:extLst>
      <p:ext uri="{BB962C8B-B14F-4D97-AF65-F5344CB8AC3E}">
        <p14:creationId xmlns:p14="http://schemas.microsoft.com/office/powerpoint/2010/main" val="1621764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Extending to multi class</a:t>
            </a:r>
          </a:p>
        </p:txBody>
      </p:sp>
      <p:grpSp>
        <p:nvGrpSpPr>
          <p:cNvPr id="5" name="Group 4">
            <a:extLst>
              <a:ext uri="{FF2B5EF4-FFF2-40B4-BE49-F238E27FC236}">
                <a16:creationId xmlns:a16="http://schemas.microsoft.com/office/drawing/2014/main" id="{2457EBC9-323E-A1E1-8983-296689409D53}"/>
              </a:ext>
            </a:extLst>
          </p:cNvPr>
          <p:cNvGrpSpPr/>
          <p:nvPr/>
        </p:nvGrpSpPr>
        <p:grpSpPr>
          <a:xfrm>
            <a:off x="2702148" y="1723619"/>
            <a:ext cx="7276155" cy="2524548"/>
            <a:chOff x="1985411" y="2050509"/>
            <a:chExt cx="8569515" cy="2973294"/>
          </a:xfrm>
        </p:grpSpPr>
        <p:grpSp>
          <p:nvGrpSpPr>
            <p:cNvPr id="2" name="Group 1">
              <a:extLst>
                <a:ext uri="{FF2B5EF4-FFF2-40B4-BE49-F238E27FC236}">
                  <a16:creationId xmlns:a16="http://schemas.microsoft.com/office/drawing/2014/main" id="{BC333074-20FE-DBBD-21B1-446160AB0B53}"/>
                </a:ext>
              </a:extLst>
            </p:cNvPr>
            <p:cNvGrpSpPr/>
            <p:nvPr/>
          </p:nvGrpSpPr>
          <p:grpSpPr>
            <a:xfrm>
              <a:off x="1985411" y="2050509"/>
              <a:ext cx="8569515" cy="2973294"/>
              <a:chOff x="3827498" y="4995049"/>
              <a:chExt cx="5018288" cy="1741154"/>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4CH</a:t>
                </a:r>
              </a:p>
            </p:txBody>
          </p:sp>
        </p:grpSp>
        <p:pic>
          <p:nvPicPr>
            <p:cNvPr id="18" name="Picture 17" descr="A picture containing dark&#10;&#10;Description automatically generated">
              <a:extLst>
                <a:ext uri="{FF2B5EF4-FFF2-40B4-BE49-F238E27FC236}">
                  <a16:creationId xmlns:a16="http://schemas.microsoft.com/office/drawing/2014/main" id="{9DAF4A70-8AFF-45D8-0DA6-F1E12AAC82B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3107" y="2050510"/>
              <a:ext cx="2174124" cy="2174124"/>
            </a:xfrm>
            <a:prstGeom prst="rect">
              <a:avLst/>
            </a:prstGeom>
          </p:spPr>
        </p:pic>
        <p:pic>
          <p:nvPicPr>
            <p:cNvPr id="19" name="Picture 18" descr="A picture containing text, indoor&#10;&#10;Description automatically generated">
              <a:extLst>
                <a:ext uri="{FF2B5EF4-FFF2-40B4-BE49-F238E27FC236}">
                  <a16:creationId xmlns:a16="http://schemas.microsoft.com/office/drawing/2014/main" id="{EC5777B1-D0EB-F930-0E64-57378361E03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898" t="55103" r="73895" b="2020"/>
            <a:stretch/>
          </p:blipFill>
          <p:spPr>
            <a:xfrm>
              <a:off x="8054884" y="2050509"/>
              <a:ext cx="2220955" cy="2174124"/>
            </a:xfrm>
            <a:prstGeom prst="rect">
              <a:avLst/>
            </a:prstGeom>
          </p:spPr>
        </p:pic>
      </p:grpSp>
      <p:grpSp>
        <p:nvGrpSpPr>
          <p:cNvPr id="13" name="Group 12">
            <a:extLst>
              <a:ext uri="{FF2B5EF4-FFF2-40B4-BE49-F238E27FC236}">
                <a16:creationId xmlns:a16="http://schemas.microsoft.com/office/drawing/2014/main" id="{ED6C08A2-B954-30E6-B127-268B0DDD00A3}"/>
              </a:ext>
            </a:extLst>
          </p:cNvPr>
          <p:cNvGrpSpPr/>
          <p:nvPr/>
        </p:nvGrpSpPr>
        <p:grpSpPr>
          <a:xfrm>
            <a:off x="869065" y="4390858"/>
            <a:ext cx="9216467" cy="375393"/>
            <a:chOff x="425418" y="4979415"/>
            <a:chExt cx="9216467" cy="375393"/>
          </a:xfrm>
        </p:grpSpPr>
        <p:sp>
          <p:nvSpPr>
            <p:cNvPr id="6" name="TextBox 5">
              <a:extLst>
                <a:ext uri="{FF2B5EF4-FFF2-40B4-BE49-F238E27FC236}">
                  <a16:creationId xmlns:a16="http://schemas.microsoft.com/office/drawing/2014/main" id="{264F9F5F-CDAF-B2F0-1ECC-C0E8574294E6}"/>
                </a:ext>
              </a:extLst>
            </p:cNvPr>
            <p:cNvSpPr txBox="1"/>
            <p:nvPr/>
          </p:nvSpPr>
          <p:spPr>
            <a:xfrm>
              <a:off x="2151271" y="4985476"/>
              <a:ext cx="2395920" cy="369332"/>
            </a:xfrm>
            <a:prstGeom prst="rect">
              <a:avLst/>
            </a:prstGeom>
            <a:noFill/>
          </p:spPr>
          <p:txBody>
            <a:bodyPr wrap="square" rtlCol="0">
              <a:spAutoFit/>
            </a:bodyPr>
            <a:lstStyle/>
            <a:p>
              <a:pPr algn="ctr"/>
              <a:r>
                <a:rPr lang="en-GB" b="1" dirty="0"/>
                <a:t>[1 0 0]</a:t>
              </a:r>
            </a:p>
          </p:txBody>
        </p:sp>
        <p:sp>
          <p:nvSpPr>
            <p:cNvPr id="7" name="TextBox 6">
              <a:extLst>
                <a:ext uri="{FF2B5EF4-FFF2-40B4-BE49-F238E27FC236}">
                  <a16:creationId xmlns:a16="http://schemas.microsoft.com/office/drawing/2014/main" id="{FEC82226-A2C3-F494-EF8A-0C7CE0C47431}"/>
                </a:ext>
              </a:extLst>
            </p:cNvPr>
            <p:cNvSpPr txBox="1"/>
            <p:nvPr/>
          </p:nvSpPr>
          <p:spPr>
            <a:xfrm>
              <a:off x="4698618" y="4985476"/>
              <a:ext cx="2395920" cy="369332"/>
            </a:xfrm>
            <a:prstGeom prst="rect">
              <a:avLst/>
            </a:prstGeom>
            <a:noFill/>
          </p:spPr>
          <p:txBody>
            <a:bodyPr wrap="square" rtlCol="0">
              <a:spAutoFit/>
            </a:bodyPr>
            <a:lstStyle/>
            <a:p>
              <a:pPr algn="ctr"/>
              <a:r>
                <a:rPr lang="en-GB" b="1" dirty="0"/>
                <a:t>[0 1 0]</a:t>
              </a:r>
            </a:p>
          </p:txBody>
        </p:sp>
        <p:sp>
          <p:nvSpPr>
            <p:cNvPr id="8" name="TextBox 7">
              <a:extLst>
                <a:ext uri="{FF2B5EF4-FFF2-40B4-BE49-F238E27FC236}">
                  <a16:creationId xmlns:a16="http://schemas.microsoft.com/office/drawing/2014/main" id="{BEF1B370-8D24-F42D-5649-80AAA8438F06}"/>
                </a:ext>
              </a:extLst>
            </p:cNvPr>
            <p:cNvSpPr txBox="1"/>
            <p:nvPr/>
          </p:nvSpPr>
          <p:spPr>
            <a:xfrm>
              <a:off x="7245965" y="4985476"/>
              <a:ext cx="2395920" cy="369332"/>
            </a:xfrm>
            <a:prstGeom prst="rect">
              <a:avLst/>
            </a:prstGeom>
            <a:noFill/>
          </p:spPr>
          <p:txBody>
            <a:bodyPr wrap="square" rtlCol="0">
              <a:spAutoFit/>
            </a:bodyPr>
            <a:lstStyle/>
            <a:p>
              <a:pPr algn="ctr"/>
              <a:r>
                <a:rPr lang="en-GB" b="1" dirty="0"/>
                <a:t>[0 0 1]</a:t>
              </a:r>
            </a:p>
          </p:txBody>
        </p:sp>
        <p:sp>
          <p:nvSpPr>
            <p:cNvPr id="9" name="TextBox 8">
              <a:extLst>
                <a:ext uri="{FF2B5EF4-FFF2-40B4-BE49-F238E27FC236}">
                  <a16:creationId xmlns:a16="http://schemas.microsoft.com/office/drawing/2014/main" id="{75A43F40-6F20-8740-20DD-7EC2B13AC361}"/>
                </a:ext>
              </a:extLst>
            </p:cNvPr>
            <p:cNvSpPr txBox="1"/>
            <p:nvPr/>
          </p:nvSpPr>
          <p:spPr>
            <a:xfrm>
              <a:off x="425418" y="4979415"/>
              <a:ext cx="2395920" cy="369332"/>
            </a:xfrm>
            <a:prstGeom prst="rect">
              <a:avLst/>
            </a:prstGeom>
            <a:noFill/>
          </p:spPr>
          <p:txBody>
            <a:bodyPr wrap="square" rtlCol="0">
              <a:spAutoFit/>
            </a:bodyPr>
            <a:lstStyle/>
            <a:p>
              <a:r>
                <a:rPr lang="en-GB" b="1" dirty="0"/>
                <a:t>Label hot encoding : </a:t>
              </a:r>
            </a:p>
          </p:txBody>
        </p:sp>
      </p:grpSp>
      <p:sp>
        <p:nvSpPr>
          <p:cNvPr id="11" name="TextBox 10">
            <a:extLst>
              <a:ext uri="{FF2B5EF4-FFF2-40B4-BE49-F238E27FC236}">
                <a16:creationId xmlns:a16="http://schemas.microsoft.com/office/drawing/2014/main" id="{58094EC5-9FBD-6422-F21B-470436A4DDBA}"/>
              </a:ext>
            </a:extLst>
          </p:cNvPr>
          <p:cNvSpPr txBox="1"/>
          <p:nvPr/>
        </p:nvSpPr>
        <p:spPr>
          <a:xfrm>
            <a:off x="869065" y="5007088"/>
            <a:ext cx="4163121" cy="369332"/>
          </a:xfrm>
          <a:prstGeom prst="rect">
            <a:avLst/>
          </a:prstGeom>
          <a:noFill/>
        </p:spPr>
        <p:txBody>
          <a:bodyPr wrap="square" rtlCol="0">
            <a:spAutoFit/>
          </a:bodyPr>
          <a:lstStyle/>
          <a:p>
            <a:r>
              <a:rPr lang="en-GB" b="1" dirty="0"/>
              <a:t>Loss:    Categorical cross entropy (</a:t>
            </a:r>
            <a:r>
              <a:rPr lang="en-GB" b="1" dirty="0" err="1"/>
              <a:t>i</a:t>
            </a:r>
            <a:r>
              <a:rPr lang="en-GB" b="1" dirty="0"/>
              <a:t>=3)</a:t>
            </a:r>
          </a:p>
        </p:txBody>
      </p:sp>
      <p:pic>
        <p:nvPicPr>
          <p:cNvPr id="12" name="Graphic 11">
            <a:extLst>
              <a:ext uri="{FF2B5EF4-FFF2-40B4-BE49-F238E27FC236}">
                <a16:creationId xmlns:a16="http://schemas.microsoft.com/office/drawing/2014/main" id="{84988980-5252-7C14-AFD0-6E189499484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56827"/>
          <a:stretch/>
        </p:blipFill>
        <p:spPr>
          <a:xfrm>
            <a:off x="5990260" y="5007088"/>
            <a:ext cx="2339110" cy="503640"/>
          </a:xfrm>
          <a:prstGeom prst="rect">
            <a:avLst/>
          </a:prstGeom>
        </p:spPr>
      </p:pic>
      <p:sp>
        <p:nvSpPr>
          <p:cNvPr id="14" name="TextBox 13">
            <a:extLst>
              <a:ext uri="{FF2B5EF4-FFF2-40B4-BE49-F238E27FC236}">
                <a16:creationId xmlns:a16="http://schemas.microsoft.com/office/drawing/2014/main" id="{C1859D25-F2C9-1060-FE48-1F696FA20F3F}"/>
              </a:ext>
            </a:extLst>
          </p:cNvPr>
          <p:cNvSpPr txBox="1"/>
          <p:nvPr/>
        </p:nvSpPr>
        <p:spPr>
          <a:xfrm>
            <a:off x="869065" y="5763688"/>
            <a:ext cx="4055718" cy="646331"/>
          </a:xfrm>
          <a:prstGeom prst="rect">
            <a:avLst/>
          </a:prstGeom>
          <a:noFill/>
        </p:spPr>
        <p:txBody>
          <a:bodyPr wrap="square" rtlCol="0">
            <a:spAutoFit/>
          </a:bodyPr>
          <a:lstStyle/>
          <a:p>
            <a:r>
              <a:rPr lang="en-GB" b="1" dirty="0"/>
              <a:t>Output activation:   </a:t>
            </a:r>
            <a:r>
              <a:rPr lang="en-GB" b="1" dirty="0" err="1"/>
              <a:t>Softmax</a:t>
            </a:r>
            <a:endParaRPr lang="en-GB" b="1" dirty="0"/>
          </a:p>
          <a:p>
            <a:r>
              <a:rPr lang="en-GB" b="1" dirty="0"/>
              <a:t>(outputs probabilities adding up to 1)  </a:t>
            </a:r>
          </a:p>
        </p:txBody>
      </p:sp>
      <p:pic>
        <p:nvPicPr>
          <p:cNvPr id="1026" name="Picture 2" descr="Softmax Activation Function Explained | by Dario Radečić | Towards Data  Science">
            <a:extLst>
              <a:ext uri="{FF2B5EF4-FFF2-40B4-BE49-F238E27FC236}">
                <a16:creationId xmlns:a16="http://schemas.microsoft.com/office/drawing/2014/main" id="{7E569BC1-009C-8980-05D0-9F4DA17016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197" t="19509" r="19274" b="-1"/>
          <a:stretch/>
        </p:blipFill>
        <p:spPr bwMode="auto">
          <a:xfrm>
            <a:off x="5896459" y="5523660"/>
            <a:ext cx="1959123" cy="12187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1EB111B-663A-DB67-8467-0FB3CE518473}"/>
              </a:ext>
            </a:extLst>
          </p:cNvPr>
          <p:cNvSpPr txBox="1"/>
          <p:nvPr/>
        </p:nvSpPr>
        <p:spPr>
          <a:xfrm>
            <a:off x="7600500" y="5958817"/>
            <a:ext cx="2395920" cy="369332"/>
          </a:xfrm>
          <a:prstGeom prst="rect">
            <a:avLst/>
          </a:prstGeom>
          <a:noFill/>
        </p:spPr>
        <p:txBody>
          <a:bodyPr wrap="square" rtlCol="0">
            <a:spAutoFit/>
          </a:bodyPr>
          <a:lstStyle/>
          <a:p>
            <a:pPr algn="ctr"/>
            <a:r>
              <a:rPr lang="en-GB" b="1" dirty="0"/>
              <a:t>[0.2 0.72 0.08]</a:t>
            </a:r>
          </a:p>
        </p:txBody>
      </p:sp>
    </p:spTree>
    <p:extLst>
      <p:ext uri="{BB962C8B-B14F-4D97-AF65-F5344CB8AC3E}">
        <p14:creationId xmlns:p14="http://schemas.microsoft.com/office/powerpoint/2010/main" val="1260751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a:bodyPr>
          <a:lstStyle/>
          <a:p>
            <a:pPr marL="514350" indent="-514350">
              <a:buFont typeface="+mj-lt"/>
              <a:buAutoNum type="arabicPeriod"/>
            </a:pPr>
            <a:r>
              <a:rPr lang="en-GB" dirty="0"/>
              <a:t>Introduction</a:t>
            </a:r>
          </a:p>
          <a:p>
            <a:pPr marL="514350" indent="-514350">
              <a:buFont typeface="+mj-lt"/>
              <a:buAutoNum type="arabicPeriod"/>
            </a:pPr>
            <a:endParaRPr lang="en-GB" dirty="0"/>
          </a:p>
          <a:p>
            <a:pPr marL="514350" indent="-514350">
              <a:buFont typeface="+mj-lt"/>
              <a:buAutoNum type="arabicPeriod"/>
            </a:pPr>
            <a:r>
              <a:rPr lang="en-GB" dirty="0"/>
              <a:t>Improving generalizability and performance</a:t>
            </a:r>
          </a:p>
          <a:p>
            <a:pPr marL="514350" indent="-514350">
              <a:buFont typeface="+mj-lt"/>
              <a:buAutoNum type="arabicPeriod"/>
            </a:pPr>
            <a:endParaRPr lang="en-GB" dirty="0"/>
          </a:p>
          <a:p>
            <a:pPr marL="514350" indent="-514350">
              <a:buFont typeface="+mj-lt"/>
              <a:buAutoNum type="arabicPeriod"/>
            </a:pPr>
            <a:r>
              <a:rPr lang="en-GB" dirty="0"/>
              <a:t>Applications in CMR</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0EC6B-60D9-CE69-60C4-DC3C27EFD12E}"/>
              </a:ext>
            </a:extLst>
          </p:cNvPr>
          <p:cNvSpPr txBox="1"/>
          <p:nvPr/>
        </p:nvSpPr>
        <p:spPr>
          <a:xfrm>
            <a:off x="202837" y="2092036"/>
            <a:ext cx="11569700" cy="1754326"/>
          </a:xfrm>
          <a:prstGeom prst="rect">
            <a:avLst/>
          </a:prstGeom>
          <a:noFill/>
        </p:spPr>
        <p:txBody>
          <a:bodyPr wrap="square">
            <a:spAutoFit/>
          </a:bodyPr>
          <a:lstStyle/>
          <a:p>
            <a:r>
              <a:rPr lang="en-GB" b="1" dirty="0">
                <a:solidFill>
                  <a:schemeClr val="bg1"/>
                </a:solidFill>
                <a:effectLst/>
                <a:latin typeface="Droid Sans Mono"/>
              </a:rPr>
              <a:t>At Model Creation</a:t>
            </a:r>
          </a:p>
          <a:p>
            <a:r>
              <a:rPr lang="en-GB" b="0" dirty="0">
                <a:solidFill>
                  <a:srgbClr val="6A9955"/>
                </a:solidFill>
                <a:effectLst/>
                <a:latin typeface="Droid Sans Mono"/>
              </a:rPr>
              <a:t>## Fully connected to combine all features</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9CDCFE"/>
                </a:solidFill>
                <a:effectLst/>
                <a:latin typeface="Droid Sans Mono"/>
              </a:rPr>
              <a:t>nInitConvFilters</a:t>
            </a:r>
            <a:r>
              <a:rPr lang="en-GB" b="0" dirty="0">
                <a:solidFill>
                  <a:srgbClr val="D4D4D4"/>
                </a:solidFill>
                <a:effectLst/>
                <a:latin typeface="Droid Sans Mono"/>
              </a:rPr>
              <a:t>*</a:t>
            </a:r>
            <a:r>
              <a:rPr lang="en-GB" b="0" dirty="0">
                <a:solidFill>
                  <a:srgbClr val="B5CEA8"/>
                </a:solidFill>
                <a:effectLst/>
                <a:latin typeface="Droid Sans Mono"/>
              </a:rPr>
              <a:t>2</a:t>
            </a:r>
            <a:r>
              <a:rPr lang="en-GB" b="0" dirty="0">
                <a:solidFill>
                  <a:srgbClr val="D4D4D4"/>
                </a:solidFill>
                <a:effectLst/>
                <a:latin typeface="Droid Sans Mono"/>
              </a:rPr>
              <a:t>**(</a:t>
            </a:r>
            <a:r>
              <a:rPr lang="en-GB" b="0" dirty="0">
                <a:solidFill>
                  <a:srgbClr val="9CDCFE"/>
                </a:solidFill>
                <a:effectLst/>
                <a:latin typeface="Droid Sans Mono"/>
              </a:rPr>
              <a:t>ii</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relu</a:t>
            </a:r>
            <a:r>
              <a:rPr lang="en-GB" b="0" dirty="0">
                <a:solidFill>
                  <a:srgbClr val="CE9178"/>
                </a:solidFill>
                <a:effectLst/>
                <a:latin typeface="Droid Sans Mono"/>
              </a:rPr>
              <a:t>'</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6A9955"/>
                </a:solidFill>
                <a:effectLst/>
                <a:latin typeface="Droid Sans Mono"/>
              </a:rPr>
              <a:t>## Multi Class Regression</a:t>
            </a: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B5CEA8"/>
                </a:solidFill>
                <a:effectLst/>
                <a:latin typeface="Droid Sans Mono"/>
              </a:rPr>
              <a:t>number_classes</a:t>
            </a:r>
            <a:r>
              <a:rPr lang="en-GB" b="0" dirty="0">
                <a:solidFill>
                  <a:srgbClr val="D4D4D4"/>
                </a:solidFill>
                <a:effectLst/>
                <a:latin typeface="Droid Sans Mono"/>
              </a:rPr>
              <a:t>, </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4EC9B0"/>
                </a:solidFill>
                <a:effectLst/>
                <a:latin typeface="Droid Sans Mono"/>
              </a:rPr>
              <a:t>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.activations.softmax</a:t>
            </a:r>
            <a:r>
              <a:rPr lang="en-GB" b="0" dirty="0">
                <a:solidFill>
                  <a:srgbClr val="D4D4D4"/>
                </a:solidFill>
                <a:effectLst/>
                <a:latin typeface="Droid Sans Mono"/>
              </a:rPr>
              <a:t>))</a:t>
            </a:r>
          </a:p>
        </p:txBody>
      </p:sp>
      <p:sp>
        <p:nvSpPr>
          <p:cNvPr id="6" name="Rectangle 5">
            <a:extLst>
              <a:ext uri="{FF2B5EF4-FFF2-40B4-BE49-F238E27FC236}">
                <a16:creationId xmlns:a16="http://schemas.microsoft.com/office/drawing/2014/main" id="{62446C73-3CEC-FCAF-CA9D-7D1D7916A4F4}"/>
              </a:ext>
            </a:extLst>
          </p:cNvPr>
          <p:cNvSpPr/>
          <p:nvPr/>
        </p:nvSpPr>
        <p:spPr>
          <a:xfrm>
            <a:off x="202837" y="3107699"/>
            <a:ext cx="10312400" cy="714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3C6029A-74A5-6109-10B1-B0AD173CA769}"/>
              </a:ext>
            </a:extLst>
          </p:cNvPr>
          <p:cNvSpPr txBox="1"/>
          <p:nvPr/>
        </p:nvSpPr>
        <p:spPr>
          <a:xfrm>
            <a:off x="202837" y="4011102"/>
            <a:ext cx="10312400" cy="369332"/>
          </a:xfrm>
          <a:prstGeom prst="rect">
            <a:avLst/>
          </a:prstGeom>
          <a:noFill/>
        </p:spPr>
        <p:txBody>
          <a:bodyPr wrap="square" rtlCol="0">
            <a:spAutoFit/>
          </a:bodyPr>
          <a:lstStyle/>
          <a:p>
            <a:pPr algn="ctr"/>
            <a:r>
              <a:rPr lang="en-GB" dirty="0">
                <a:solidFill>
                  <a:srgbClr val="FF0000"/>
                </a:solidFill>
              </a:rPr>
              <a:t>Modify the last layer’s activation function and number of outputs</a:t>
            </a:r>
          </a:p>
        </p:txBody>
      </p:sp>
      <p:sp>
        <p:nvSpPr>
          <p:cNvPr id="10" name="TextBox 9">
            <a:extLst>
              <a:ext uri="{FF2B5EF4-FFF2-40B4-BE49-F238E27FC236}">
                <a16:creationId xmlns:a16="http://schemas.microsoft.com/office/drawing/2014/main" id="{20A16054-82E1-A7C9-FCB2-8F42A7A4CF45}"/>
              </a:ext>
            </a:extLst>
          </p:cNvPr>
          <p:cNvSpPr txBox="1"/>
          <p:nvPr/>
        </p:nvSpPr>
        <p:spPr>
          <a:xfrm>
            <a:off x="7340237" y="5392225"/>
            <a:ext cx="4622800" cy="369332"/>
          </a:xfrm>
          <a:prstGeom prst="rect">
            <a:avLst/>
          </a:prstGeom>
          <a:noFill/>
        </p:spPr>
        <p:txBody>
          <a:bodyPr wrap="square">
            <a:spAutoFit/>
          </a:bodyPr>
          <a:lstStyle/>
          <a:p>
            <a:r>
              <a:rPr lang="en-GB" dirty="0">
                <a:solidFill>
                  <a:srgbClr val="FF0000"/>
                </a:solidFill>
              </a:rPr>
              <a:t>Change the loss when compiling the model</a:t>
            </a:r>
          </a:p>
        </p:txBody>
      </p:sp>
      <p:sp>
        <p:nvSpPr>
          <p:cNvPr id="12" name="TextBox 11">
            <a:extLst>
              <a:ext uri="{FF2B5EF4-FFF2-40B4-BE49-F238E27FC236}">
                <a16:creationId xmlns:a16="http://schemas.microsoft.com/office/drawing/2014/main" id="{CAF7070C-6F8B-B4E1-04DC-81578044CCFC}"/>
              </a:ext>
            </a:extLst>
          </p:cNvPr>
          <p:cNvSpPr txBox="1"/>
          <p:nvPr/>
        </p:nvSpPr>
        <p:spPr>
          <a:xfrm>
            <a:off x="202837" y="4851287"/>
            <a:ext cx="8928100" cy="1200329"/>
          </a:xfrm>
          <a:prstGeom prst="rect">
            <a:avLst/>
          </a:prstGeom>
          <a:noFill/>
        </p:spPr>
        <p:txBody>
          <a:bodyPr wrap="square">
            <a:spAutoFit/>
          </a:bodyPr>
          <a:lstStyle/>
          <a:p>
            <a:r>
              <a:rPr lang="en-GB" b="1" dirty="0">
                <a:solidFill>
                  <a:schemeClr val="bg1"/>
                </a:solidFill>
                <a:effectLst/>
                <a:latin typeface="Droid Sans Mono"/>
              </a:rPr>
              <a:t>At Model compilation</a:t>
            </a:r>
          </a:p>
          <a:p>
            <a:r>
              <a:rPr lang="en-GB" b="0" dirty="0">
                <a:solidFill>
                  <a:srgbClr val="6A9955"/>
                </a:solidFill>
                <a:effectLst/>
                <a:latin typeface="Droid Sans Mono"/>
              </a:rPr>
              <a:t># Compile the model</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.compile</a:t>
            </a:r>
            <a:r>
              <a:rPr lang="en-GB" b="0" dirty="0">
                <a:solidFill>
                  <a:srgbClr val="D4D4D4"/>
                </a:solidFill>
                <a:effectLst/>
                <a:latin typeface="Droid Sans Mono"/>
              </a:rPr>
              <a:t>(</a:t>
            </a:r>
            <a:r>
              <a:rPr lang="en-GB" b="0" dirty="0">
                <a:solidFill>
                  <a:srgbClr val="9CDCFE"/>
                </a:solidFill>
                <a:effectLst/>
                <a:latin typeface="Droid Sans Mono"/>
              </a:rPr>
              <a:t>loss</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.losses.CategoricalCrossentropy</a:t>
            </a:r>
            <a:r>
              <a:rPr lang="en-GB" b="0" dirty="0">
                <a:solidFill>
                  <a:srgbClr val="D4D4D4"/>
                </a:solidFill>
                <a:effectLst/>
                <a:latin typeface="Droid Sans Mono"/>
              </a:rPr>
              <a:t>, 	</a:t>
            </a:r>
            <a:r>
              <a:rPr lang="en-GB" b="0" dirty="0">
                <a:solidFill>
                  <a:srgbClr val="9CDCFE"/>
                </a:solidFill>
                <a:effectLst/>
                <a:latin typeface="Droid Sans Mono"/>
              </a:rPr>
              <a:t>optimizer</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.optimizers.Adam</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 </a:t>
            </a:r>
            <a:r>
              <a:rPr lang="en-GB" b="0" dirty="0">
                <a:solidFill>
                  <a:srgbClr val="9CDCFE"/>
                </a:solidFill>
                <a:effectLst/>
                <a:latin typeface="Droid Sans Mono"/>
              </a:rPr>
              <a:t>metrics</a:t>
            </a:r>
            <a:r>
              <a:rPr lang="en-GB" b="0" dirty="0">
                <a:solidFill>
                  <a:srgbClr val="D4D4D4"/>
                </a:solidFill>
                <a:effectLst/>
                <a:latin typeface="Droid Sans Mono"/>
              </a:rPr>
              <a:t>=[</a:t>
            </a:r>
            <a:r>
              <a:rPr lang="en-GB" b="0" dirty="0">
                <a:solidFill>
                  <a:srgbClr val="CE9178"/>
                </a:solidFill>
                <a:effectLst/>
                <a:latin typeface="Droid Sans Mono"/>
              </a:rPr>
              <a:t>'accuracy'</a:t>
            </a:r>
            <a:r>
              <a:rPr lang="en-GB" b="0" dirty="0">
                <a:solidFill>
                  <a:srgbClr val="D4D4D4"/>
                </a:solidFill>
                <a:effectLst/>
                <a:latin typeface="Droid Sans Mono"/>
              </a:rPr>
              <a:t>])</a:t>
            </a:r>
          </a:p>
        </p:txBody>
      </p:sp>
      <p:sp>
        <p:nvSpPr>
          <p:cNvPr id="14" name="Rectangle 13">
            <a:extLst>
              <a:ext uri="{FF2B5EF4-FFF2-40B4-BE49-F238E27FC236}">
                <a16:creationId xmlns:a16="http://schemas.microsoft.com/office/drawing/2014/main" id="{5D6B0884-E94B-FFCF-6E45-37C6B0FB3930}"/>
              </a:ext>
            </a:extLst>
          </p:cNvPr>
          <p:cNvSpPr/>
          <p:nvPr/>
        </p:nvSpPr>
        <p:spPr>
          <a:xfrm>
            <a:off x="1777637" y="5410759"/>
            <a:ext cx="5346700"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EF2257AB-D242-3F8D-B43F-DDC063EA0FA0}"/>
              </a:ext>
            </a:extLst>
          </p:cNvPr>
          <p:cNvSpPr txBox="1"/>
          <p:nvPr/>
        </p:nvSpPr>
        <p:spPr>
          <a:xfrm>
            <a:off x="311150" y="744020"/>
            <a:ext cx="11569700" cy="923330"/>
          </a:xfrm>
          <a:prstGeom prst="rect">
            <a:avLst/>
          </a:prstGeom>
          <a:noFill/>
        </p:spPr>
        <p:txBody>
          <a:bodyPr wrap="square">
            <a:spAutoFit/>
          </a:bodyPr>
          <a:lstStyle/>
          <a:p>
            <a:r>
              <a:rPr lang="en-GB" b="1" dirty="0">
                <a:solidFill>
                  <a:schemeClr val="bg1"/>
                </a:solidFill>
                <a:effectLst/>
                <a:latin typeface="Droid Sans Mono"/>
              </a:rPr>
              <a:t>At Label Creation</a:t>
            </a:r>
          </a:p>
          <a:p>
            <a:r>
              <a:rPr lang="en-GB" b="0" dirty="0">
                <a:solidFill>
                  <a:srgbClr val="6A9955"/>
                </a:solidFill>
                <a:effectLst/>
                <a:latin typeface="Droid Sans Mono"/>
              </a:rPr>
              <a:t>## Labels [1 0 0] if SAX, [0 1 0] if LAX, [0 0 1] if 4CH</a:t>
            </a:r>
            <a:endParaRPr lang="en-GB" b="0" dirty="0">
              <a:solidFill>
                <a:srgbClr val="D4D4D4"/>
              </a:solidFill>
              <a:effectLst/>
              <a:latin typeface="Droid Sans Mono"/>
            </a:endParaRPr>
          </a:p>
          <a:p>
            <a:endParaRPr lang="en-GB" b="1" dirty="0">
              <a:solidFill>
                <a:schemeClr val="bg1"/>
              </a:solidFill>
              <a:effectLst/>
              <a:latin typeface="Droid Sans Mono"/>
            </a:endParaRPr>
          </a:p>
        </p:txBody>
      </p:sp>
      <p:sp>
        <p:nvSpPr>
          <p:cNvPr id="4" name="Rectangle 3">
            <a:extLst>
              <a:ext uri="{FF2B5EF4-FFF2-40B4-BE49-F238E27FC236}">
                <a16:creationId xmlns:a16="http://schemas.microsoft.com/office/drawing/2014/main" id="{102AFBE2-AAE8-7116-07D5-67301213C82A}"/>
              </a:ext>
            </a:extLst>
          </p:cNvPr>
          <p:cNvSpPr/>
          <p:nvPr/>
        </p:nvSpPr>
        <p:spPr>
          <a:xfrm>
            <a:off x="202837" y="690765"/>
            <a:ext cx="10312400" cy="714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9D11EC5-BA09-102A-61E0-9ED6F88E5EB6}"/>
              </a:ext>
            </a:extLst>
          </p:cNvPr>
          <p:cNvSpPr txBox="1"/>
          <p:nvPr/>
        </p:nvSpPr>
        <p:spPr>
          <a:xfrm>
            <a:off x="202837" y="1533444"/>
            <a:ext cx="10312400" cy="369332"/>
          </a:xfrm>
          <a:prstGeom prst="rect">
            <a:avLst/>
          </a:prstGeom>
          <a:noFill/>
        </p:spPr>
        <p:txBody>
          <a:bodyPr wrap="square" rtlCol="0">
            <a:spAutoFit/>
          </a:bodyPr>
          <a:lstStyle/>
          <a:p>
            <a:pPr algn="ctr"/>
            <a:r>
              <a:rPr lang="en-GB" dirty="0">
                <a:solidFill>
                  <a:srgbClr val="FF0000"/>
                </a:solidFill>
              </a:rPr>
              <a:t>Modify output labels</a:t>
            </a:r>
          </a:p>
        </p:txBody>
      </p:sp>
    </p:spTree>
    <p:extLst>
      <p:ext uri="{BB962C8B-B14F-4D97-AF65-F5344CB8AC3E}">
        <p14:creationId xmlns:p14="http://schemas.microsoft.com/office/powerpoint/2010/main" val="2763745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Applications in CMR</a:t>
            </a:r>
          </a:p>
        </p:txBody>
      </p:sp>
    </p:spTree>
    <p:extLst>
      <p:ext uri="{BB962C8B-B14F-4D97-AF65-F5344CB8AC3E}">
        <p14:creationId xmlns:p14="http://schemas.microsoft.com/office/powerpoint/2010/main" val="3676722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32000" y="644806"/>
            <a:ext cx="10515600" cy="926840"/>
          </a:xfrm>
        </p:spPr>
        <p:txBody>
          <a:bodyPr>
            <a:normAutofit fontScale="90000"/>
          </a:bodyPr>
          <a:lstStyle/>
          <a:p>
            <a:r>
              <a:rPr lang="en-GB" dirty="0"/>
              <a:t>Application to segmentation:</a:t>
            </a:r>
            <a:br>
              <a:rPr lang="en-GB" dirty="0"/>
            </a:br>
            <a:r>
              <a:rPr lang="en-GB" sz="2900" b="1" dirty="0"/>
              <a:t>Pixel to pixel classification</a:t>
            </a:r>
            <a:endParaRPr lang="en-GB" dirty="0"/>
          </a:p>
        </p:txBody>
      </p:sp>
      <p:grpSp>
        <p:nvGrpSpPr>
          <p:cNvPr id="26" name="Group 25">
            <a:extLst>
              <a:ext uri="{FF2B5EF4-FFF2-40B4-BE49-F238E27FC236}">
                <a16:creationId xmlns:a16="http://schemas.microsoft.com/office/drawing/2014/main" id="{1CDE4AF5-BD54-32E3-8E10-5648BC1E3F96}"/>
              </a:ext>
            </a:extLst>
          </p:cNvPr>
          <p:cNvGrpSpPr/>
          <p:nvPr/>
        </p:nvGrpSpPr>
        <p:grpSpPr>
          <a:xfrm>
            <a:off x="1077006" y="1553838"/>
            <a:ext cx="5415188" cy="3041594"/>
            <a:chOff x="2395312" y="1639940"/>
            <a:chExt cx="6893375" cy="3871860"/>
          </a:xfrm>
        </p:grpSpPr>
        <p:pic>
          <p:nvPicPr>
            <p:cNvPr id="16" name="Picture 15">
              <a:extLst>
                <a:ext uri="{FF2B5EF4-FFF2-40B4-BE49-F238E27FC236}">
                  <a16:creationId xmlns:a16="http://schemas.microsoft.com/office/drawing/2014/main" id="{6A229256-4B36-0534-CF7D-B7599C8F2C0B}"/>
                </a:ext>
              </a:extLst>
            </p:cNvPr>
            <p:cNvPicPr>
              <a:picLocks noChangeAspect="1"/>
            </p:cNvPicPr>
            <p:nvPr/>
          </p:nvPicPr>
          <p:blipFill>
            <a:blip r:embed="rId5"/>
            <a:stretch>
              <a:fillRect/>
            </a:stretch>
          </p:blipFill>
          <p:spPr>
            <a:xfrm>
              <a:off x="2395312" y="2545560"/>
              <a:ext cx="6893375" cy="2966240"/>
            </a:xfrm>
            <a:prstGeom prst="rect">
              <a:avLst/>
            </a:prstGeom>
          </p:spPr>
        </p:pic>
        <p:sp>
          <p:nvSpPr>
            <p:cNvPr id="22" name="Arrow: Right 21">
              <a:extLst>
                <a:ext uri="{FF2B5EF4-FFF2-40B4-BE49-F238E27FC236}">
                  <a16:creationId xmlns:a16="http://schemas.microsoft.com/office/drawing/2014/main" id="{72E5C872-B861-3E58-EF5E-CB6EAE9A3267}"/>
                </a:ext>
              </a:extLst>
            </p:cNvPr>
            <p:cNvSpPr/>
            <p:nvPr/>
          </p:nvSpPr>
          <p:spPr>
            <a:xfrm>
              <a:off x="2530194" y="2070920"/>
              <a:ext cx="6642100" cy="354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7B1E8D0-C5CD-6E00-A19D-C6BA1C5396B6}"/>
                </a:ext>
              </a:extLst>
            </p:cNvPr>
            <p:cNvSpPr txBox="1"/>
            <p:nvPr/>
          </p:nvSpPr>
          <p:spPr>
            <a:xfrm>
              <a:off x="4587594" y="1639940"/>
              <a:ext cx="2692400" cy="369332"/>
            </a:xfrm>
            <a:prstGeom prst="rect">
              <a:avLst/>
            </a:prstGeom>
            <a:noFill/>
          </p:spPr>
          <p:txBody>
            <a:bodyPr wrap="square" rtlCol="0">
              <a:spAutoFit/>
            </a:bodyPr>
            <a:lstStyle/>
            <a:p>
              <a:pPr algn="ctr"/>
              <a:r>
                <a:rPr lang="en-GB" b="1" dirty="0"/>
                <a:t>Image to Image </a:t>
              </a:r>
            </a:p>
          </p:txBody>
        </p:sp>
      </p:grpSp>
      <p:pic>
        <p:nvPicPr>
          <p:cNvPr id="2" name="SupportingInformationVideoS2">
            <a:hlinkClick r:id="" action="ppaction://media"/>
            <a:extLst>
              <a:ext uri="{FF2B5EF4-FFF2-40B4-BE49-F238E27FC236}">
                <a16:creationId xmlns:a16="http://schemas.microsoft.com/office/drawing/2014/main" id="{D1159811-3CCC-1E9F-37D8-8C2DB4FDEE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72581" y="1175957"/>
            <a:ext cx="4451650" cy="3419475"/>
          </a:xfrm>
          <a:prstGeom prst="rect">
            <a:avLst/>
          </a:prstGeom>
        </p:spPr>
      </p:pic>
      <p:grpSp>
        <p:nvGrpSpPr>
          <p:cNvPr id="7" name="Group 6">
            <a:extLst>
              <a:ext uri="{FF2B5EF4-FFF2-40B4-BE49-F238E27FC236}">
                <a16:creationId xmlns:a16="http://schemas.microsoft.com/office/drawing/2014/main" id="{FB327131-408B-36EB-DC98-263E042649B8}"/>
              </a:ext>
            </a:extLst>
          </p:cNvPr>
          <p:cNvGrpSpPr/>
          <p:nvPr/>
        </p:nvGrpSpPr>
        <p:grpSpPr>
          <a:xfrm>
            <a:off x="957263" y="4758892"/>
            <a:ext cx="10277474" cy="1920055"/>
            <a:chOff x="957263" y="4758892"/>
            <a:chExt cx="10277474" cy="1920055"/>
          </a:xfrm>
        </p:grpSpPr>
        <p:sp>
          <p:nvSpPr>
            <p:cNvPr id="24" name="Rectangle 23">
              <a:extLst>
                <a:ext uri="{FF2B5EF4-FFF2-40B4-BE49-F238E27FC236}">
                  <a16:creationId xmlns:a16="http://schemas.microsoft.com/office/drawing/2014/main" id="{60FD86E6-0F27-AA17-4C72-170C4BA1BB07}"/>
                </a:ext>
              </a:extLst>
            </p:cNvPr>
            <p:cNvSpPr/>
            <p:nvPr/>
          </p:nvSpPr>
          <p:spPr>
            <a:xfrm>
              <a:off x="957263" y="4758892"/>
              <a:ext cx="10277474" cy="1920055"/>
            </a:xfrm>
            <a:prstGeom prst="rect">
              <a:avLst/>
            </a:prstGeom>
            <a:solidFill>
              <a:schemeClr val="accent3">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r>
                <a:rPr lang="en-GB" dirty="0">
                  <a:solidFill>
                    <a:schemeClr val="tx1"/>
                  </a:solidFill>
                  <a:latin typeface="Roboto Medium" panose="02000000000000000000" pitchFamily="2" charset="0"/>
                  <a:ea typeface="Roboto Medium" panose="02000000000000000000" pitchFamily="2" charset="0"/>
                </a:rPr>
                <a:t>SCMR Series of Hands-on Workshops on Machine Learning</a:t>
              </a:r>
              <a:endParaRPr lang="en-GB" dirty="0">
                <a:solidFill>
                  <a:schemeClr val="tx1"/>
                </a:solidFill>
                <a:latin typeface="+mj-lt"/>
                <a:ea typeface="Roboto Medium" panose="02000000000000000000" pitchFamily="2" charset="0"/>
              </a:endParaRPr>
            </a:p>
          </p:txBody>
        </p:sp>
        <p:sp>
          <p:nvSpPr>
            <p:cNvPr id="25" name="Rectangle 24">
              <a:extLst>
                <a:ext uri="{FF2B5EF4-FFF2-40B4-BE49-F238E27FC236}">
                  <a16:creationId xmlns:a16="http://schemas.microsoft.com/office/drawing/2014/main" id="{C89178A0-DFC8-9D2B-6BAD-5E8E4522EF7D}"/>
                </a:ext>
              </a:extLst>
            </p:cNvPr>
            <p:cNvSpPr/>
            <p:nvPr/>
          </p:nvSpPr>
          <p:spPr>
            <a:xfrm>
              <a:off x="1177925" y="5405512"/>
              <a:ext cx="9737726"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Segmentation Task in CHD</a:t>
              </a:r>
            </a:p>
            <a:p>
              <a:r>
                <a:rPr lang="en-GB" dirty="0">
                  <a:solidFill>
                    <a:schemeClr val="tx1"/>
                  </a:solidFill>
                  <a:latin typeface="+mj-lt"/>
                  <a:ea typeface="Roboto Medium" panose="02000000000000000000" pitchFamily="2" charset="0"/>
                </a:rPr>
                <a:t>October ??</a:t>
              </a:r>
              <a:r>
                <a:rPr lang="en-GB" dirty="0" err="1">
                  <a:solidFill>
                    <a:schemeClr val="tx1"/>
                  </a:solidFill>
                  <a:latin typeface="+mj-lt"/>
                  <a:ea typeface="Roboto Medium" panose="02000000000000000000" pitchFamily="2" charset="0"/>
                </a:rPr>
                <a:t>th</a:t>
              </a:r>
              <a:r>
                <a:rPr lang="en-GB" dirty="0">
                  <a:solidFill>
                    <a:schemeClr val="tx1"/>
                  </a:solidFill>
                  <a:latin typeface="+mj-lt"/>
                  <a:ea typeface="Roboto Medium" panose="02000000000000000000" pitchFamily="2" charset="0"/>
                </a:rPr>
                <a:t>,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a:t>
              </a:r>
              <a:r>
                <a:rPr lang="en-GB" b="0" i="0" dirty="0">
                  <a:solidFill>
                    <a:schemeClr val="tx1"/>
                  </a:solidFill>
                  <a:effectLst/>
                  <a:latin typeface="Arial" panose="020B0604020202020204" pitchFamily="34" charset="0"/>
                </a:rPr>
                <a:t>Saeed Karimi-Bidhendi</a:t>
              </a:r>
              <a:endParaRPr lang="en-GB" dirty="0">
                <a:solidFill>
                  <a:schemeClr val="tx1"/>
                </a:solidFill>
                <a:latin typeface="+mj-lt"/>
                <a:ea typeface="Roboto Medium" panose="02000000000000000000" pitchFamily="2" charset="0"/>
              </a:endParaRPr>
            </a:p>
          </p:txBody>
        </p:sp>
      </p:grpSp>
      <p:sp>
        <p:nvSpPr>
          <p:cNvPr id="6" name="Rectangle 5">
            <a:extLst>
              <a:ext uri="{FF2B5EF4-FFF2-40B4-BE49-F238E27FC236}">
                <a16:creationId xmlns:a16="http://schemas.microsoft.com/office/drawing/2014/main" id="{8D1E6BBB-4A81-2CAE-9746-332E0561C905}"/>
              </a:ext>
            </a:extLst>
          </p:cNvPr>
          <p:cNvSpPr/>
          <p:nvPr/>
        </p:nvSpPr>
        <p:spPr>
          <a:xfrm>
            <a:off x="6972300" y="977900"/>
            <a:ext cx="5003800" cy="3617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3692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60160"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82600" y="801180"/>
            <a:ext cx="10515600" cy="926840"/>
          </a:xfrm>
        </p:spPr>
        <p:txBody>
          <a:bodyPr>
            <a:normAutofit/>
          </a:bodyPr>
          <a:lstStyle/>
          <a:p>
            <a:r>
              <a:rPr lang="en-GB" dirty="0"/>
              <a:t>Application to Large Scale Quality Control:</a:t>
            </a:r>
            <a:br>
              <a:rPr lang="en-GB" dirty="0"/>
            </a:br>
            <a:r>
              <a:rPr lang="en-GB" sz="1600" dirty="0"/>
              <a:t>Large-scale Quality Control of Cardiac Imaging in Population Studies</a:t>
            </a:r>
          </a:p>
        </p:txBody>
      </p:sp>
      <p:pic>
        <p:nvPicPr>
          <p:cNvPr id="27" name="Picture 26">
            <a:extLst>
              <a:ext uri="{FF2B5EF4-FFF2-40B4-BE49-F238E27FC236}">
                <a16:creationId xmlns:a16="http://schemas.microsoft.com/office/drawing/2014/main" id="{75DDC0D2-F159-5E09-1C36-5C07436116DD}"/>
              </a:ext>
            </a:extLst>
          </p:cNvPr>
          <p:cNvPicPr>
            <a:picLocks noChangeAspect="1"/>
          </p:cNvPicPr>
          <p:nvPr/>
        </p:nvPicPr>
        <p:blipFill>
          <a:blip r:embed="rId3"/>
          <a:stretch>
            <a:fillRect/>
          </a:stretch>
        </p:blipFill>
        <p:spPr>
          <a:xfrm>
            <a:off x="5372100" y="1728020"/>
            <a:ext cx="6439897" cy="4888680"/>
          </a:xfrm>
          <a:prstGeom prst="rect">
            <a:avLst/>
          </a:prstGeom>
        </p:spPr>
      </p:pic>
      <p:sp>
        <p:nvSpPr>
          <p:cNvPr id="29" name="TextBox 28">
            <a:extLst>
              <a:ext uri="{FF2B5EF4-FFF2-40B4-BE49-F238E27FC236}">
                <a16:creationId xmlns:a16="http://schemas.microsoft.com/office/drawing/2014/main" id="{B1843203-043B-51AA-B634-73B1336E13D0}"/>
              </a:ext>
            </a:extLst>
          </p:cNvPr>
          <p:cNvSpPr txBox="1"/>
          <p:nvPr/>
        </p:nvSpPr>
        <p:spPr>
          <a:xfrm>
            <a:off x="215900" y="5407317"/>
            <a:ext cx="4889500" cy="738664"/>
          </a:xfrm>
          <a:prstGeom prst="rect">
            <a:avLst/>
          </a:prstGeom>
          <a:noFill/>
        </p:spPr>
        <p:txBody>
          <a:bodyPr wrap="square">
            <a:spAutoFit/>
          </a:bodyPr>
          <a:lstStyle/>
          <a:p>
            <a:pPr algn="just"/>
            <a:r>
              <a:rPr lang="en-GB" sz="1400" dirty="0" err="1"/>
              <a:t>Tarroni</a:t>
            </a:r>
            <a:r>
              <a:rPr lang="en-GB" sz="1400" dirty="0"/>
              <a:t>, G., Bai, W., </a:t>
            </a:r>
            <a:r>
              <a:rPr lang="en-GB" sz="1400" dirty="0" err="1"/>
              <a:t>Oktay</a:t>
            </a:r>
            <a:r>
              <a:rPr lang="en-GB" sz="1400" dirty="0"/>
              <a:t>, O. </a:t>
            </a:r>
            <a:r>
              <a:rPr lang="en-GB" sz="1400" i="1" dirty="0"/>
              <a:t>et al.</a:t>
            </a:r>
            <a:r>
              <a:rPr lang="en-GB" sz="1400" dirty="0"/>
              <a:t> Large-scale Quality Control of Cardiac Imaging in Population Studies: Application to UK Biobank. </a:t>
            </a:r>
            <a:r>
              <a:rPr lang="en-GB" sz="1400" i="1" dirty="0"/>
              <a:t>Sci Rep</a:t>
            </a:r>
            <a:r>
              <a:rPr lang="en-GB" sz="1400" dirty="0"/>
              <a:t> </a:t>
            </a:r>
            <a:r>
              <a:rPr lang="en-GB" sz="1400" b="1" dirty="0"/>
              <a:t>10</a:t>
            </a:r>
            <a:r>
              <a:rPr lang="en-GB" sz="1400" dirty="0"/>
              <a:t>, 2408 (2020).</a:t>
            </a:r>
          </a:p>
        </p:txBody>
      </p:sp>
    </p:spTree>
    <p:extLst>
      <p:ext uri="{BB962C8B-B14F-4D97-AF65-F5344CB8AC3E}">
        <p14:creationId xmlns:p14="http://schemas.microsoft.com/office/powerpoint/2010/main" val="2274676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4C3AC-372D-BAA3-C76C-26B4EBCAD459}"/>
              </a:ext>
            </a:extLst>
          </p:cNvPr>
          <p:cNvSpPr>
            <a:spLocks noGrp="1"/>
          </p:cNvSpPr>
          <p:nvPr>
            <p:ph type="title"/>
          </p:nvPr>
        </p:nvSpPr>
        <p:spPr>
          <a:xfrm>
            <a:off x="266700" y="636080"/>
            <a:ext cx="10515600" cy="926840"/>
          </a:xfrm>
        </p:spPr>
        <p:txBody>
          <a:bodyPr>
            <a:normAutofit/>
          </a:bodyPr>
          <a:lstStyle/>
          <a:p>
            <a:r>
              <a:rPr lang="en-GB" dirty="0"/>
              <a:t>Disease classification:</a:t>
            </a:r>
          </a:p>
        </p:txBody>
      </p:sp>
      <p:pic>
        <p:nvPicPr>
          <p:cNvPr id="3" name="Picture 2">
            <a:extLst>
              <a:ext uri="{FF2B5EF4-FFF2-40B4-BE49-F238E27FC236}">
                <a16:creationId xmlns:a16="http://schemas.microsoft.com/office/drawing/2014/main" id="{39A5B24C-E066-556C-C6CF-C2E31B600428}"/>
              </a:ext>
            </a:extLst>
          </p:cNvPr>
          <p:cNvPicPr>
            <a:picLocks noChangeAspect="1"/>
          </p:cNvPicPr>
          <p:nvPr/>
        </p:nvPicPr>
        <p:blipFill>
          <a:blip r:embed="rId3"/>
          <a:stretch>
            <a:fillRect/>
          </a:stretch>
        </p:blipFill>
        <p:spPr>
          <a:xfrm>
            <a:off x="4419599" y="1315220"/>
            <a:ext cx="6977403" cy="5360688"/>
          </a:xfrm>
          <a:prstGeom prst="rect">
            <a:avLst/>
          </a:prstGeom>
        </p:spPr>
      </p:pic>
      <p:sp>
        <p:nvSpPr>
          <p:cNvPr id="5" name="TextBox 4">
            <a:extLst>
              <a:ext uri="{FF2B5EF4-FFF2-40B4-BE49-F238E27FC236}">
                <a16:creationId xmlns:a16="http://schemas.microsoft.com/office/drawing/2014/main" id="{FEABB62F-3EE9-1EE7-FE13-1A6CA1CAC47A}"/>
              </a:ext>
            </a:extLst>
          </p:cNvPr>
          <p:cNvSpPr txBox="1"/>
          <p:nvPr/>
        </p:nvSpPr>
        <p:spPr>
          <a:xfrm>
            <a:off x="280646" y="4406038"/>
            <a:ext cx="4138953" cy="1815882"/>
          </a:xfrm>
          <a:prstGeom prst="rect">
            <a:avLst/>
          </a:prstGeom>
          <a:noFill/>
        </p:spPr>
        <p:txBody>
          <a:bodyPr wrap="square">
            <a:spAutoFit/>
          </a:bodyPr>
          <a:lstStyle/>
          <a:p>
            <a:r>
              <a:rPr lang="en-GB" sz="1400" dirty="0"/>
              <a:t>Wibowo, A.  </a:t>
            </a:r>
          </a:p>
          <a:p>
            <a:endParaRPr lang="en-GB" sz="1400" dirty="0"/>
          </a:p>
          <a:p>
            <a:r>
              <a:rPr lang="en-GB" sz="1400" dirty="0"/>
              <a:t>Cardiac Disease Classification Using Two-Dimensional Thickness and Few-Shot Learning Based on Magnetic Resonance Imaging Image Segmentation. </a:t>
            </a:r>
          </a:p>
          <a:p>
            <a:endParaRPr lang="en-GB" sz="1400" dirty="0"/>
          </a:p>
          <a:p>
            <a:r>
              <a:rPr lang="en-GB" sz="1400" i="1" dirty="0"/>
              <a:t>J. Imaging</a:t>
            </a:r>
            <a:r>
              <a:rPr lang="en-GB" sz="1400" dirty="0"/>
              <a:t> </a:t>
            </a:r>
            <a:r>
              <a:rPr lang="en-GB" sz="1400" b="1" dirty="0"/>
              <a:t>2022</a:t>
            </a:r>
            <a:endParaRPr lang="en-GB" sz="1400" dirty="0"/>
          </a:p>
        </p:txBody>
      </p:sp>
      <p:pic>
        <p:nvPicPr>
          <p:cNvPr id="6" name="Picture 5">
            <a:extLst>
              <a:ext uri="{FF2B5EF4-FFF2-40B4-BE49-F238E27FC236}">
                <a16:creationId xmlns:a16="http://schemas.microsoft.com/office/drawing/2014/main" id="{C0200C78-1D39-8422-E3C0-A257AA6EB535}"/>
              </a:ext>
            </a:extLst>
          </p:cNvPr>
          <p:cNvPicPr>
            <a:picLocks noChangeAspect="1"/>
          </p:cNvPicPr>
          <p:nvPr/>
        </p:nvPicPr>
        <p:blipFill rotWithShape="1">
          <a:blip r:embed="rId3"/>
          <a:srcRect l="79233" t="57657" r="17674" b="21138"/>
          <a:stretch/>
        </p:blipFill>
        <p:spPr>
          <a:xfrm>
            <a:off x="11544300" y="3860800"/>
            <a:ext cx="522432" cy="2751608"/>
          </a:xfrm>
          <a:prstGeom prst="rect">
            <a:avLst/>
          </a:prstGeom>
        </p:spPr>
      </p:pic>
    </p:spTree>
    <p:extLst>
      <p:ext uri="{BB962C8B-B14F-4D97-AF65-F5344CB8AC3E}">
        <p14:creationId xmlns:p14="http://schemas.microsoft.com/office/powerpoint/2010/main" val="416827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Conclusion</a:t>
            </a:r>
          </a:p>
        </p:txBody>
      </p:sp>
      <p:sp>
        <p:nvSpPr>
          <p:cNvPr id="21" name="TextBox 20">
            <a:extLst>
              <a:ext uri="{FF2B5EF4-FFF2-40B4-BE49-F238E27FC236}">
                <a16:creationId xmlns:a16="http://schemas.microsoft.com/office/drawing/2014/main" id="{374E9E5A-34CF-B146-9DC5-6FF02D671652}"/>
              </a:ext>
            </a:extLst>
          </p:cNvPr>
          <p:cNvSpPr txBox="1"/>
          <p:nvPr/>
        </p:nvSpPr>
        <p:spPr>
          <a:xfrm>
            <a:off x="792644" y="2136338"/>
            <a:ext cx="10100643" cy="2862322"/>
          </a:xfrm>
          <a:prstGeom prst="rect">
            <a:avLst/>
          </a:prstGeom>
          <a:noFill/>
        </p:spPr>
        <p:txBody>
          <a:bodyPr wrap="square">
            <a:spAutoFit/>
          </a:bodyPr>
          <a:lstStyle/>
          <a:p>
            <a:r>
              <a:rPr lang="en-GB" dirty="0"/>
              <a:t>Hopefully this gives you </a:t>
            </a:r>
          </a:p>
          <a:p>
            <a:endParaRPr lang="en-GB" dirty="0"/>
          </a:p>
          <a:p>
            <a:pPr marL="342900" indent="-342900">
              <a:buAutoNum type="arabicPeriod"/>
            </a:pPr>
            <a:r>
              <a:rPr lang="en-GB" dirty="0"/>
              <a:t>A better understanding of classical methods for dealing with overfitting</a:t>
            </a:r>
          </a:p>
          <a:p>
            <a:pPr marL="342900" indent="-342900">
              <a:buAutoNum type="arabicPeriod"/>
            </a:pPr>
            <a:endParaRPr lang="en-GB" dirty="0"/>
          </a:p>
          <a:p>
            <a:pPr marL="342900" indent="-342900">
              <a:buAutoNum type="arabicPeriod"/>
            </a:pPr>
            <a:r>
              <a:rPr lang="en-GB" dirty="0"/>
              <a:t>Ways to improve the generalizability of your models</a:t>
            </a:r>
          </a:p>
          <a:p>
            <a:pPr marL="342900" indent="-342900">
              <a:buAutoNum type="arabicPeriod"/>
            </a:pPr>
            <a:endParaRPr lang="en-GB" dirty="0"/>
          </a:p>
          <a:p>
            <a:pPr marL="342900" indent="-342900">
              <a:buAutoNum type="arabicPeriod"/>
            </a:pPr>
            <a:r>
              <a:rPr lang="en-GB" dirty="0"/>
              <a:t>An idea f the potential of machine learning approaches for CMR</a:t>
            </a:r>
          </a:p>
          <a:p>
            <a:r>
              <a:rPr lang="en-GB" dirty="0"/>
              <a:t> </a:t>
            </a:r>
          </a:p>
          <a:p>
            <a:endParaRPr lang="en-GB" dirty="0"/>
          </a:p>
          <a:p>
            <a:r>
              <a:rPr lang="en-GB" dirty="0"/>
              <a:t>The tutorials and data as well as the video of this talk will be available on the </a:t>
            </a:r>
            <a:r>
              <a:rPr lang="en-GB" dirty="0" err="1"/>
              <a:t>github</a:t>
            </a:r>
            <a:r>
              <a:rPr lang="en-GB" dirty="0"/>
              <a:t> repository.</a:t>
            </a:r>
          </a:p>
        </p:txBody>
      </p:sp>
    </p:spTree>
    <p:extLst>
      <p:ext uri="{BB962C8B-B14F-4D97-AF65-F5344CB8AC3E}">
        <p14:creationId xmlns:p14="http://schemas.microsoft.com/office/powerpoint/2010/main" val="130393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1959767"/>
            <a:ext cx="3015343" cy="2846933"/>
          </a:xfrm>
          <a:prstGeom prst="rect">
            <a:avLst/>
          </a:prstGeom>
          <a:noFill/>
        </p:spPr>
        <p:txBody>
          <a:bodyPr wrap="square" rtlCol="0">
            <a:spAutoFit/>
          </a:bodyPr>
          <a:lstStyle/>
          <a:p>
            <a:pPr>
              <a:spcAft>
                <a:spcPts val="600"/>
              </a:spcAft>
            </a:pPr>
            <a:r>
              <a:rPr lang="en-GB" dirty="0"/>
              <a:t>Javier </a:t>
            </a:r>
            <a:r>
              <a:rPr lang="en-GB" dirty="0" err="1"/>
              <a:t>Montalt-Tordera</a:t>
            </a:r>
            <a:endParaRPr lang="en-GB" dirty="0"/>
          </a:p>
          <a:p>
            <a:pPr>
              <a:spcAft>
                <a:spcPts val="600"/>
              </a:spcAft>
            </a:pPr>
            <a:r>
              <a:rPr lang="en-GB" dirty="0"/>
              <a:t>Rebecca Baker</a:t>
            </a:r>
          </a:p>
          <a:p>
            <a:pPr>
              <a:spcAft>
                <a:spcPts val="600"/>
              </a:spcAft>
            </a:pPr>
            <a:r>
              <a:rPr lang="en-GB" dirty="0"/>
              <a:t>Michele Pascale</a:t>
            </a:r>
          </a:p>
          <a:p>
            <a:pPr>
              <a:spcAft>
                <a:spcPts val="600"/>
              </a:spcAft>
            </a:pPr>
            <a:r>
              <a:rPr lang="en-GB" dirty="0"/>
              <a:t>Sheena Bhagirath</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47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Introduction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Data preparation</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550" y="1303101"/>
            <a:ext cx="914400" cy="914400"/>
          </a:xfrm>
          <a:prstGeom prst="rect">
            <a:avLst/>
          </a:prstGeom>
        </p:spPr>
      </p:pic>
      <p:sp>
        <p:nvSpPr>
          <p:cNvPr id="3" name="Rectangle 2">
            <a:extLst>
              <a:ext uri="{FF2B5EF4-FFF2-40B4-BE49-F238E27FC236}">
                <a16:creationId xmlns:a16="http://schemas.microsoft.com/office/drawing/2014/main" id="{B8E22F5B-CE9C-E678-65C7-FE22EBC076D0}"/>
              </a:ext>
            </a:extLst>
          </p:cNvPr>
          <p:cNvSpPr/>
          <p:nvPr/>
        </p:nvSpPr>
        <p:spPr>
          <a:xfrm>
            <a:off x="2446213" y="2979486"/>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Organised </a:t>
            </a:r>
            <a:r>
              <a:rPr lang="en-GB" dirty="0" err="1"/>
              <a:t>Preprocessed</a:t>
            </a:r>
            <a:r>
              <a:rPr lang="en-GB" dirty="0"/>
              <a:t> Dataset</a:t>
            </a:r>
          </a:p>
          <a:p>
            <a:pPr algn="ctr"/>
            <a:r>
              <a:rPr lang="en-GB" dirty="0"/>
              <a:t>All patients</a:t>
            </a:r>
          </a:p>
        </p:txBody>
      </p:sp>
      <p:sp>
        <p:nvSpPr>
          <p:cNvPr id="15" name="Rectangle 14">
            <a:extLst>
              <a:ext uri="{FF2B5EF4-FFF2-40B4-BE49-F238E27FC236}">
                <a16:creationId xmlns:a16="http://schemas.microsoft.com/office/drawing/2014/main" id="{90F5DC77-FDF7-0869-A0C2-D3DEAA901918}"/>
              </a:ext>
            </a:extLst>
          </p:cNvPr>
          <p:cNvSpPr/>
          <p:nvPr/>
        </p:nvSpPr>
        <p:spPr>
          <a:xfrm>
            <a:off x="2446212" y="3687010"/>
            <a:ext cx="3361092"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60 %</a:t>
            </a:r>
          </a:p>
        </p:txBody>
      </p:sp>
      <p:sp>
        <p:nvSpPr>
          <p:cNvPr id="16" name="Rectangle 15">
            <a:extLst>
              <a:ext uri="{FF2B5EF4-FFF2-40B4-BE49-F238E27FC236}">
                <a16:creationId xmlns:a16="http://schemas.microsoft.com/office/drawing/2014/main" id="{335A6BD1-3613-692A-4493-72334C1F7E5E}"/>
              </a:ext>
            </a:extLst>
          </p:cNvPr>
          <p:cNvSpPr/>
          <p:nvPr/>
        </p:nvSpPr>
        <p:spPr>
          <a:xfrm>
            <a:off x="5867172" y="3687009"/>
            <a:ext cx="1977634"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a:t>
            </a:r>
          </a:p>
          <a:p>
            <a:pPr algn="ctr"/>
            <a:r>
              <a:rPr lang="en-GB" dirty="0"/>
              <a:t>20 %</a:t>
            </a:r>
          </a:p>
        </p:txBody>
      </p:sp>
      <p:sp>
        <p:nvSpPr>
          <p:cNvPr id="17" name="Rectangle 16">
            <a:extLst>
              <a:ext uri="{FF2B5EF4-FFF2-40B4-BE49-F238E27FC236}">
                <a16:creationId xmlns:a16="http://schemas.microsoft.com/office/drawing/2014/main" id="{5C8C596D-A2CC-97FA-5C75-3E4B48E44E4B}"/>
              </a:ext>
            </a:extLst>
          </p:cNvPr>
          <p:cNvSpPr/>
          <p:nvPr/>
        </p:nvSpPr>
        <p:spPr>
          <a:xfrm>
            <a:off x="7904675" y="3687009"/>
            <a:ext cx="2083688"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20 %</a:t>
            </a:r>
          </a:p>
        </p:txBody>
      </p:sp>
      <p:sp>
        <p:nvSpPr>
          <p:cNvPr id="10" name="Rectangle 9">
            <a:extLst>
              <a:ext uri="{FF2B5EF4-FFF2-40B4-BE49-F238E27FC236}">
                <a16:creationId xmlns:a16="http://schemas.microsoft.com/office/drawing/2014/main" id="{AD4E1969-D6A7-653E-A0CA-DBFC100AB59D}"/>
              </a:ext>
            </a:extLst>
          </p:cNvPr>
          <p:cNvSpPr/>
          <p:nvPr/>
        </p:nvSpPr>
        <p:spPr>
          <a:xfrm>
            <a:off x="2446212" y="4809530"/>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SAX</a:t>
            </a:r>
          </a:p>
        </p:txBody>
      </p:sp>
      <p:sp>
        <p:nvSpPr>
          <p:cNvPr id="11" name="Rectangle 10">
            <a:extLst>
              <a:ext uri="{FF2B5EF4-FFF2-40B4-BE49-F238E27FC236}">
                <a16:creationId xmlns:a16="http://schemas.microsoft.com/office/drawing/2014/main" id="{F4B8C628-FE20-27BE-F410-F4C6314CD96D}"/>
              </a:ext>
            </a:extLst>
          </p:cNvPr>
          <p:cNvSpPr/>
          <p:nvPr/>
        </p:nvSpPr>
        <p:spPr>
          <a:xfrm>
            <a:off x="4312747" y="4809530"/>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Non SAX</a:t>
            </a:r>
          </a:p>
        </p:txBody>
      </p:sp>
      <p:grpSp>
        <p:nvGrpSpPr>
          <p:cNvPr id="5" name="Group 4">
            <a:extLst>
              <a:ext uri="{FF2B5EF4-FFF2-40B4-BE49-F238E27FC236}">
                <a16:creationId xmlns:a16="http://schemas.microsoft.com/office/drawing/2014/main" id="{E9285B49-EF17-5A99-9FF3-7EAA375D663D}"/>
              </a:ext>
            </a:extLst>
          </p:cNvPr>
          <p:cNvGrpSpPr/>
          <p:nvPr/>
        </p:nvGrpSpPr>
        <p:grpSpPr>
          <a:xfrm>
            <a:off x="5867172" y="4809530"/>
            <a:ext cx="1977634" cy="989217"/>
            <a:chOff x="4049431" y="4076874"/>
            <a:chExt cx="3361092" cy="989217"/>
          </a:xfrm>
        </p:grpSpPr>
        <p:sp>
          <p:nvSpPr>
            <p:cNvPr id="12" name="Rectangle 11">
              <a:extLst>
                <a:ext uri="{FF2B5EF4-FFF2-40B4-BE49-F238E27FC236}">
                  <a16:creationId xmlns:a16="http://schemas.microsoft.com/office/drawing/2014/main" id="{6449CF3B-34CC-0AE2-2B39-BE8D3193981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SAX</a:t>
              </a:r>
            </a:p>
          </p:txBody>
        </p:sp>
        <p:sp>
          <p:nvSpPr>
            <p:cNvPr id="13" name="Rectangle 12">
              <a:extLst>
                <a:ext uri="{FF2B5EF4-FFF2-40B4-BE49-F238E27FC236}">
                  <a16:creationId xmlns:a16="http://schemas.microsoft.com/office/drawing/2014/main" id="{7FDF157B-BD71-8434-485D-2700B484B887}"/>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Non SAX</a:t>
              </a:r>
            </a:p>
          </p:txBody>
        </p:sp>
      </p:grpSp>
      <p:grpSp>
        <p:nvGrpSpPr>
          <p:cNvPr id="18" name="Group 17">
            <a:extLst>
              <a:ext uri="{FF2B5EF4-FFF2-40B4-BE49-F238E27FC236}">
                <a16:creationId xmlns:a16="http://schemas.microsoft.com/office/drawing/2014/main" id="{D91DEE6B-5597-FC7A-930B-B5DACFDF2FF3}"/>
              </a:ext>
            </a:extLst>
          </p:cNvPr>
          <p:cNvGrpSpPr/>
          <p:nvPr/>
        </p:nvGrpSpPr>
        <p:grpSpPr>
          <a:xfrm>
            <a:off x="7913741" y="4809529"/>
            <a:ext cx="1977634" cy="989217"/>
            <a:chOff x="4049431" y="4076874"/>
            <a:chExt cx="3361092" cy="989217"/>
          </a:xfrm>
        </p:grpSpPr>
        <p:sp>
          <p:nvSpPr>
            <p:cNvPr id="19" name="Rectangle 18">
              <a:extLst>
                <a:ext uri="{FF2B5EF4-FFF2-40B4-BE49-F238E27FC236}">
                  <a16:creationId xmlns:a16="http://schemas.microsoft.com/office/drawing/2014/main" id="{83AEF1FB-6853-E937-BEAF-24F86C37617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SAX</a:t>
              </a:r>
            </a:p>
          </p:txBody>
        </p:sp>
        <p:sp>
          <p:nvSpPr>
            <p:cNvPr id="20" name="Rectangle 19">
              <a:extLst>
                <a:ext uri="{FF2B5EF4-FFF2-40B4-BE49-F238E27FC236}">
                  <a16:creationId xmlns:a16="http://schemas.microsoft.com/office/drawing/2014/main" id="{8BA4DC51-A9EE-59DF-5C53-F71CD9FF22E6}"/>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Non SAX</a:t>
              </a:r>
            </a:p>
          </p:txBody>
        </p:sp>
      </p:grpSp>
      <p:sp>
        <p:nvSpPr>
          <p:cNvPr id="2" name="Rectangle 1">
            <a:extLst>
              <a:ext uri="{FF2B5EF4-FFF2-40B4-BE49-F238E27FC236}">
                <a16:creationId xmlns:a16="http://schemas.microsoft.com/office/drawing/2014/main" id="{74679E55-941F-DCF1-3F36-13359FF510AC}"/>
              </a:ext>
            </a:extLst>
          </p:cNvPr>
          <p:cNvSpPr/>
          <p:nvPr/>
        </p:nvSpPr>
        <p:spPr>
          <a:xfrm>
            <a:off x="2446213" y="2285503"/>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Organising/Formatting/Data normalization</a:t>
            </a:r>
          </a:p>
        </p:txBody>
      </p:sp>
    </p:spTree>
    <p:extLst>
      <p:ext uri="{BB962C8B-B14F-4D97-AF65-F5344CB8AC3E}">
        <p14:creationId xmlns:p14="http://schemas.microsoft.com/office/powerpoint/2010/main" val="172913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Classifier</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939923" y="1813622"/>
            <a:ext cx="2770234" cy="369332"/>
          </a:xfrm>
          <a:prstGeom prst="rect">
            <a:avLst/>
          </a:prstGeom>
          <a:noFill/>
        </p:spPr>
        <p:txBody>
          <a:bodyPr wrap="square" rtlCol="0">
            <a:spAutoFit/>
          </a:bodyPr>
          <a:lstStyle/>
          <a:p>
            <a:pPr algn="r"/>
            <a:r>
              <a:rPr lang="en-GB" dirty="0"/>
              <a:t>higher resolution</a:t>
            </a:r>
          </a:p>
        </p:txBody>
      </p:sp>
      <p:pic>
        <p:nvPicPr>
          <p:cNvPr id="58" name="Picture 57" descr="Diagram&#10;&#10;Description automatically generated">
            <a:extLst>
              <a:ext uri="{FF2B5EF4-FFF2-40B4-BE49-F238E27FC236}">
                <a16:creationId xmlns:a16="http://schemas.microsoft.com/office/drawing/2014/main" id="{646F02AF-42AD-7BD2-9974-EE98ED5CF8B9}"/>
              </a:ext>
            </a:extLst>
          </p:cNvPr>
          <p:cNvPicPr>
            <a:picLocks noChangeAspect="1"/>
          </p:cNvPicPr>
          <p:nvPr/>
        </p:nvPicPr>
        <p:blipFill rotWithShape="1">
          <a:blip r:embed="rId3">
            <a:extLst>
              <a:ext uri="{28A0092B-C50C-407E-A947-70E740481C1C}">
                <a14:useLocalDpi xmlns:a14="http://schemas.microsoft.com/office/drawing/2010/main" val="0"/>
              </a:ext>
            </a:extLst>
          </a:blip>
          <a:srcRect b="3689"/>
          <a:stretch/>
        </p:blipFill>
        <p:spPr>
          <a:xfrm>
            <a:off x="3619786" y="2277099"/>
            <a:ext cx="5399722" cy="4024923"/>
          </a:xfrm>
          <a:prstGeom prst="rect">
            <a:avLst/>
          </a:prstGeom>
        </p:spPr>
      </p:pic>
      <p:sp>
        <p:nvSpPr>
          <p:cNvPr id="60" name="Arrow: Right 59">
            <a:extLst>
              <a:ext uri="{FF2B5EF4-FFF2-40B4-BE49-F238E27FC236}">
                <a16:creationId xmlns:a16="http://schemas.microsoft.com/office/drawing/2014/main" id="{E48CC1AF-F3E1-D7A0-C321-D977473C06B4}"/>
              </a:ext>
            </a:extLst>
          </p:cNvPr>
          <p:cNvSpPr/>
          <p:nvPr/>
        </p:nvSpPr>
        <p:spPr>
          <a:xfrm rot="2036373">
            <a:off x="4631901" y="2480032"/>
            <a:ext cx="2211034" cy="394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F042C0B8-4FF6-CCFF-D6A4-F71D3B1FB781}"/>
              </a:ext>
            </a:extLst>
          </p:cNvPr>
          <p:cNvSpPr txBox="1"/>
          <p:nvPr/>
        </p:nvSpPr>
        <p:spPr>
          <a:xfrm>
            <a:off x="4934530" y="1676029"/>
            <a:ext cx="2770234" cy="369332"/>
          </a:xfrm>
          <a:prstGeom prst="rect">
            <a:avLst/>
          </a:prstGeom>
          <a:noFill/>
        </p:spPr>
        <p:txBody>
          <a:bodyPr wrap="square" rtlCol="0">
            <a:spAutoFit/>
          </a:bodyPr>
          <a:lstStyle/>
          <a:p>
            <a:pPr algn="ctr"/>
            <a:r>
              <a:rPr lang="en-GB" b="1" dirty="0"/>
              <a:t>Feature extraction</a:t>
            </a:r>
          </a:p>
        </p:txBody>
      </p:sp>
      <p:sp>
        <p:nvSpPr>
          <p:cNvPr id="49" name="TextBox 48">
            <a:extLst>
              <a:ext uri="{FF2B5EF4-FFF2-40B4-BE49-F238E27FC236}">
                <a16:creationId xmlns:a16="http://schemas.microsoft.com/office/drawing/2014/main" id="{86DE6A02-62B4-2F74-06B3-88FF3014B71F}"/>
              </a:ext>
            </a:extLst>
          </p:cNvPr>
          <p:cNvSpPr txBox="1"/>
          <p:nvPr/>
        </p:nvSpPr>
        <p:spPr>
          <a:xfrm>
            <a:off x="5737418" y="3550518"/>
            <a:ext cx="2770234" cy="369332"/>
          </a:xfrm>
          <a:prstGeom prst="rect">
            <a:avLst/>
          </a:prstGeom>
          <a:noFill/>
        </p:spPr>
        <p:txBody>
          <a:bodyPr wrap="square" rtlCol="0">
            <a:spAutoFit/>
          </a:bodyPr>
          <a:lstStyle/>
          <a:p>
            <a:r>
              <a:rPr lang="en-GB" dirty="0"/>
              <a:t>higher level semantics</a:t>
            </a:r>
          </a:p>
        </p:txBody>
      </p:sp>
      <p:pic>
        <p:nvPicPr>
          <p:cNvPr id="63" name="Picture 62" descr="Diagram&#10;&#10;Description automatically generated">
            <a:extLst>
              <a:ext uri="{FF2B5EF4-FFF2-40B4-BE49-F238E27FC236}">
                <a16:creationId xmlns:a16="http://schemas.microsoft.com/office/drawing/2014/main" id="{1E1717AD-6EB7-3A24-E7E1-7A08A2DFB9BE}"/>
              </a:ext>
            </a:extLst>
          </p:cNvPr>
          <p:cNvPicPr>
            <a:picLocks noChangeAspect="1"/>
          </p:cNvPicPr>
          <p:nvPr/>
        </p:nvPicPr>
        <p:blipFill rotWithShape="1">
          <a:blip r:embed="rId3">
            <a:extLst>
              <a:ext uri="{28A0092B-C50C-407E-A947-70E740481C1C}">
                <a14:useLocalDpi xmlns:a14="http://schemas.microsoft.com/office/drawing/2010/main" val="0"/>
              </a:ext>
            </a:extLst>
          </a:blip>
          <a:srcRect t="95642" r="62818" b="320"/>
          <a:stretch/>
        </p:blipFill>
        <p:spPr>
          <a:xfrm>
            <a:off x="4744991" y="5911171"/>
            <a:ext cx="5750638" cy="483326"/>
          </a:xfrm>
          <a:prstGeom prst="rect">
            <a:avLst/>
          </a:prstGeom>
        </p:spPr>
      </p:pic>
      <p:grpSp>
        <p:nvGrpSpPr>
          <p:cNvPr id="64" name="Group 63">
            <a:extLst>
              <a:ext uri="{FF2B5EF4-FFF2-40B4-BE49-F238E27FC236}">
                <a16:creationId xmlns:a16="http://schemas.microsoft.com/office/drawing/2014/main" id="{8FE767E3-1025-FDA8-B507-85E8A696F28F}"/>
              </a:ext>
            </a:extLst>
          </p:cNvPr>
          <p:cNvGrpSpPr/>
          <p:nvPr/>
        </p:nvGrpSpPr>
        <p:grpSpPr>
          <a:xfrm>
            <a:off x="8624859" y="3454285"/>
            <a:ext cx="3091442" cy="1111896"/>
            <a:chOff x="9995526" y="2480459"/>
            <a:chExt cx="3091442" cy="1111896"/>
          </a:xfrm>
        </p:grpSpPr>
        <p:sp>
          <p:nvSpPr>
            <p:cNvPr id="152" name="Arrow: Right 151">
              <a:extLst>
                <a:ext uri="{FF2B5EF4-FFF2-40B4-BE49-F238E27FC236}">
                  <a16:creationId xmlns:a16="http://schemas.microsoft.com/office/drawing/2014/main" id="{4230E04F-D9BE-6B3D-EC23-4081895562EA}"/>
                </a:ext>
              </a:extLst>
            </p:cNvPr>
            <p:cNvSpPr/>
            <p:nvPr/>
          </p:nvSpPr>
          <p:spPr>
            <a:xfrm>
              <a:off x="10506133" y="313386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TextBox 152">
              <a:extLst>
                <a:ext uri="{FF2B5EF4-FFF2-40B4-BE49-F238E27FC236}">
                  <a16:creationId xmlns:a16="http://schemas.microsoft.com/office/drawing/2014/main" id="{8F6DD230-EC29-B2CB-72F7-28361EC76EEB}"/>
                </a:ext>
              </a:extLst>
            </p:cNvPr>
            <p:cNvSpPr txBox="1"/>
            <p:nvPr/>
          </p:nvSpPr>
          <p:spPr>
            <a:xfrm>
              <a:off x="9995526" y="2480459"/>
              <a:ext cx="1415360" cy="646331"/>
            </a:xfrm>
            <a:prstGeom prst="rect">
              <a:avLst/>
            </a:prstGeom>
            <a:noFill/>
          </p:spPr>
          <p:txBody>
            <a:bodyPr wrap="square" rtlCol="0">
              <a:spAutoFit/>
            </a:bodyPr>
            <a:lstStyle/>
            <a:p>
              <a:pPr algn="ctr"/>
              <a:r>
                <a:rPr lang="en-US" dirty="0"/>
                <a:t>sigmoid activation</a:t>
              </a:r>
            </a:p>
          </p:txBody>
        </p:sp>
        <p:sp>
          <p:nvSpPr>
            <p:cNvPr id="154" name="TextBox 153">
              <a:extLst>
                <a:ext uri="{FF2B5EF4-FFF2-40B4-BE49-F238E27FC236}">
                  <a16:creationId xmlns:a16="http://schemas.microsoft.com/office/drawing/2014/main" id="{2473EBFB-55BA-EC2B-88E9-7F36930237C4}"/>
                </a:ext>
              </a:extLst>
            </p:cNvPr>
            <p:cNvSpPr txBox="1"/>
            <p:nvPr/>
          </p:nvSpPr>
          <p:spPr>
            <a:xfrm>
              <a:off x="11410886" y="2946024"/>
              <a:ext cx="1676082" cy="646331"/>
            </a:xfrm>
            <a:prstGeom prst="rect">
              <a:avLst/>
            </a:prstGeom>
            <a:noFill/>
          </p:spPr>
          <p:txBody>
            <a:bodyPr wrap="square" rtlCol="0">
              <a:spAutoFit/>
            </a:bodyPr>
            <a:lstStyle/>
            <a:p>
              <a:pPr algn="ctr"/>
              <a:r>
                <a:rPr lang="en-US" dirty="0"/>
                <a:t>Short axis ?</a:t>
              </a:r>
            </a:p>
            <a:p>
              <a:pPr algn="ctr"/>
              <a:r>
                <a:rPr lang="en-US" dirty="0"/>
                <a:t>Yes/No</a:t>
              </a:r>
            </a:p>
          </p:txBody>
        </p:sp>
      </p:grpSp>
      <p:pic>
        <p:nvPicPr>
          <p:cNvPr id="3" name="Picture 2">
            <a:extLst>
              <a:ext uri="{FF2B5EF4-FFF2-40B4-BE49-F238E27FC236}">
                <a16:creationId xmlns:a16="http://schemas.microsoft.com/office/drawing/2014/main" id="{7F6D9484-BCA8-A856-C72B-433E7ABAB1B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61504" y="3249271"/>
            <a:ext cx="2633820" cy="2633820"/>
          </a:xfrm>
          <a:prstGeom prst="rect">
            <a:avLst/>
          </a:prstGeom>
        </p:spPr>
      </p:pic>
    </p:spTree>
    <p:extLst>
      <p:ext uri="{BB962C8B-B14F-4D97-AF65-F5344CB8AC3E}">
        <p14:creationId xmlns:p14="http://schemas.microsoft.com/office/powerpoint/2010/main" val="209754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1"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Evaluation</a:t>
            </a:r>
          </a:p>
        </p:txBody>
      </p:sp>
      <p:pic>
        <p:nvPicPr>
          <p:cNvPr id="2" name="Picture 1">
            <a:extLst>
              <a:ext uri="{FF2B5EF4-FFF2-40B4-BE49-F238E27FC236}">
                <a16:creationId xmlns:a16="http://schemas.microsoft.com/office/drawing/2014/main" id="{24EF987C-39DF-4067-6471-CCE1FE469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618" y="4329998"/>
            <a:ext cx="6342182" cy="2528002"/>
          </a:xfrm>
          <a:prstGeom prst="rect">
            <a:avLst/>
          </a:prstGeom>
        </p:spPr>
      </p:pic>
      <p:grpSp>
        <p:nvGrpSpPr>
          <p:cNvPr id="5" name="Group 4">
            <a:extLst>
              <a:ext uri="{FF2B5EF4-FFF2-40B4-BE49-F238E27FC236}">
                <a16:creationId xmlns:a16="http://schemas.microsoft.com/office/drawing/2014/main" id="{123ED544-BF67-DFD5-829A-B493E18F6B00}"/>
              </a:ext>
            </a:extLst>
          </p:cNvPr>
          <p:cNvGrpSpPr/>
          <p:nvPr/>
        </p:nvGrpSpPr>
        <p:grpSpPr>
          <a:xfrm>
            <a:off x="748666" y="1482817"/>
            <a:ext cx="11165622" cy="2454550"/>
            <a:chOff x="1077470" y="4491896"/>
            <a:chExt cx="8858416" cy="2276213"/>
          </a:xfrm>
        </p:grpSpPr>
        <p:grpSp>
          <p:nvGrpSpPr>
            <p:cNvPr id="6" name="Group 5">
              <a:extLst>
                <a:ext uri="{FF2B5EF4-FFF2-40B4-BE49-F238E27FC236}">
                  <a16:creationId xmlns:a16="http://schemas.microsoft.com/office/drawing/2014/main" id="{23ABAE8C-2638-773B-90EF-923E072AED12}"/>
                </a:ext>
              </a:extLst>
            </p:cNvPr>
            <p:cNvGrpSpPr/>
            <p:nvPr/>
          </p:nvGrpSpPr>
          <p:grpSpPr>
            <a:xfrm>
              <a:off x="4145418" y="4491896"/>
              <a:ext cx="5790468" cy="2276213"/>
              <a:chOff x="7933771" y="3340557"/>
              <a:chExt cx="8650356" cy="3400426"/>
            </a:xfrm>
          </p:grpSpPr>
          <p:pic>
            <p:nvPicPr>
              <p:cNvPr id="8" name="Picture 7">
                <a:extLst>
                  <a:ext uri="{FF2B5EF4-FFF2-40B4-BE49-F238E27FC236}">
                    <a16:creationId xmlns:a16="http://schemas.microsoft.com/office/drawing/2014/main" id="{F8E691BA-095D-3029-EA87-D5BE2864EE6C}"/>
                  </a:ext>
                </a:extLst>
              </p:cNvPr>
              <p:cNvPicPr>
                <a:picLocks noChangeAspect="1"/>
              </p:cNvPicPr>
              <p:nvPr/>
            </p:nvPicPr>
            <p:blipFill rotWithShape="1">
              <a:blip r:embed="rId4"/>
              <a:srcRect r="51173"/>
              <a:stretch/>
            </p:blipFill>
            <p:spPr>
              <a:xfrm>
                <a:off x="7933771" y="3340558"/>
                <a:ext cx="4325181" cy="3400425"/>
              </a:xfrm>
              <a:prstGeom prst="rect">
                <a:avLst/>
              </a:prstGeom>
            </p:spPr>
          </p:pic>
          <p:pic>
            <p:nvPicPr>
              <p:cNvPr id="9" name="Picture 8">
                <a:extLst>
                  <a:ext uri="{FF2B5EF4-FFF2-40B4-BE49-F238E27FC236}">
                    <a16:creationId xmlns:a16="http://schemas.microsoft.com/office/drawing/2014/main" id="{C4110203-0645-5741-5EFD-BB16A858FF95}"/>
                  </a:ext>
                </a:extLst>
              </p:cNvPr>
              <p:cNvPicPr>
                <a:picLocks noChangeAspect="1"/>
              </p:cNvPicPr>
              <p:nvPr/>
            </p:nvPicPr>
            <p:blipFill rotWithShape="1">
              <a:blip r:embed="rId4"/>
              <a:srcRect l="51173"/>
              <a:stretch/>
            </p:blipFill>
            <p:spPr>
              <a:xfrm>
                <a:off x="12258949" y="3340557"/>
                <a:ext cx="4325178" cy="3400426"/>
              </a:xfrm>
              <a:prstGeom prst="rect">
                <a:avLst/>
              </a:prstGeom>
            </p:spPr>
          </p:pic>
        </p:grpSp>
        <p:sp>
          <p:nvSpPr>
            <p:cNvPr id="7" name="TextBox 6">
              <a:extLst>
                <a:ext uri="{FF2B5EF4-FFF2-40B4-BE49-F238E27FC236}">
                  <a16:creationId xmlns:a16="http://schemas.microsoft.com/office/drawing/2014/main" id="{63AC6B10-EED2-1C9C-3D2B-0EFEBF280919}"/>
                </a:ext>
              </a:extLst>
            </p:cNvPr>
            <p:cNvSpPr txBox="1"/>
            <p:nvPr/>
          </p:nvSpPr>
          <p:spPr>
            <a:xfrm>
              <a:off x="1077470" y="4969083"/>
              <a:ext cx="2568449" cy="1369992"/>
            </a:xfrm>
            <a:prstGeom prst="rect">
              <a:avLst/>
            </a:prstGeom>
            <a:noFill/>
          </p:spPr>
          <p:txBody>
            <a:bodyPr wrap="square">
              <a:spAutoFit/>
            </a:bodyPr>
            <a:lstStyle/>
            <a:p>
              <a:r>
                <a:rPr lang="en-GB" b="1" i="0" dirty="0">
                  <a:effectLst/>
                  <a:latin typeface="Arial" panose="020B0604020202020204" pitchFamily="34" charset="0"/>
                  <a:cs typeface="Arial" panose="020B0604020202020204" pitchFamily="34" charset="0"/>
                </a:rPr>
                <a:t>Training Accuracy: 1.0000</a:t>
              </a:r>
            </a:p>
            <a:p>
              <a:endParaRPr lang="en-GB" b="1" i="0" dirty="0">
                <a:effectLst/>
                <a:latin typeface="Arial" panose="020B0604020202020204" pitchFamily="34" charset="0"/>
                <a:cs typeface="Arial" panose="020B0604020202020204" pitchFamily="34" charset="0"/>
              </a:endParaRPr>
            </a:p>
            <a:p>
              <a:r>
                <a:rPr lang="en-GB" b="1" i="0" dirty="0">
                  <a:effectLst/>
                  <a:latin typeface="Arial" panose="020B0604020202020204" pitchFamily="34" charset="0"/>
                  <a:cs typeface="Arial" panose="020B0604020202020204" pitchFamily="34" charset="0"/>
                </a:rPr>
                <a:t>Validation Accuracy: 0.7857</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Test Accuracy: </a:t>
              </a:r>
              <a:r>
                <a:rPr lang="en-GB" sz="1800" b="1" i="0" dirty="0">
                  <a:effectLst/>
                  <a:latin typeface="Arial" panose="020B0604020202020204" pitchFamily="34" charset="0"/>
                  <a:cs typeface="Arial" panose="020B0604020202020204" pitchFamily="34" charset="0"/>
                </a:rPr>
                <a:t>0.8750</a:t>
              </a:r>
            </a:p>
          </p:txBody>
        </p:sp>
      </p:grpSp>
      <p:grpSp>
        <p:nvGrpSpPr>
          <p:cNvPr id="14" name="Group 13">
            <a:extLst>
              <a:ext uri="{FF2B5EF4-FFF2-40B4-BE49-F238E27FC236}">
                <a16:creationId xmlns:a16="http://schemas.microsoft.com/office/drawing/2014/main" id="{A0CEDF8D-526F-3704-F6B3-00DE79693007}"/>
              </a:ext>
            </a:extLst>
          </p:cNvPr>
          <p:cNvGrpSpPr/>
          <p:nvPr/>
        </p:nvGrpSpPr>
        <p:grpSpPr>
          <a:xfrm>
            <a:off x="4352654" y="1463855"/>
            <a:ext cx="7824651" cy="3499268"/>
            <a:chOff x="4352654" y="1463855"/>
            <a:chExt cx="7824651" cy="3499268"/>
          </a:xfrm>
        </p:grpSpPr>
        <p:sp>
          <p:nvSpPr>
            <p:cNvPr id="10" name="Rectangle 9">
              <a:extLst>
                <a:ext uri="{FF2B5EF4-FFF2-40B4-BE49-F238E27FC236}">
                  <a16:creationId xmlns:a16="http://schemas.microsoft.com/office/drawing/2014/main" id="{8174687E-9B3B-5199-8B47-AFDA3359988A}"/>
                </a:ext>
              </a:extLst>
            </p:cNvPr>
            <p:cNvSpPr/>
            <p:nvPr/>
          </p:nvSpPr>
          <p:spPr>
            <a:xfrm>
              <a:off x="4352654" y="4036282"/>
              <a:ext cx="7824651" cy="926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Overfitting</a:t>
              </a:r>
            </a:p>
            <a:p>
              <a:pPr algn="ctr"/>
              <a:r>
                <a:rPr lang="en-GB" dirty="0"/>
                <a:t>The performance on the training set is largely superior to validation data </a:t>
              </a:r>
            </a:p>
          </p:txBody>
        </p:sp>
        <p:sp>
          <p:nvSpPr>
            <p:cNvPr id="12" name="Rectangle 11">
              <a:extLst>
                <a:ext uri="{FF2B5EF4-FFF2-40B4-BE49-F238E27FC236}">
                  <a16:creationId xmlns:a16="http://schemas.microsoft.com/office/drawing/2014/main" id="{CB55D949-E776-3A62-CB88-8553083C5B43}"/>
                </a:ext>
              </a:extLst>
            </p:cNvPr>
            <p:cNvSpPr/>
            <p:nvPr/>
          </p:nvSpPr>
          <p:spPr>
            <a:xfrm>
              <a:off x="11539273" y="1463855"/>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EA80358-58D0-FA5E-38BC-9F6276A15B08}"/>
                </a:ext>
              </a:extLst>
            </p:cNvPr>
            <p:cNvSpPr/>
            <p:nvPr/>
          </p:nvSpPr>
          <p:spPr>
            <a:xfrm>
              <a:off x="7825473" y="2030048"/>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96932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Improving generalizability and performance</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30704</TotalTime>
  <Words>2890</Words>
  <Application>Microsoft Office PowerPoint</Application>
  <PresentationFormat>Widescreen</PresentationFormat>
  <Paragraphs>402</Paragraphs>
  <Slides>36</Slides>
  <Notes>27</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Roboto</vt:lpstr>
      <vt:lpstr>Droid Sans Mono</vt:lpstr>
      <vt:lpstr>Wingdings</vt:lpstr>
      <vt:lpstr>Arial</vt:lpstr>
      <vt:lpstr>Cambria Math</vt:lpstr>
      <vt:lpstr>Calibri</vt:lpstr>
      <vt:lpstr>Roboto Medium</vt:lpstr>
      <vt:lpstr>Calibri Light</vt:lpstr>
      <vt:lpstr>UCL_TFMRI_Light</vt:lpstr>
      <vt:lpstr>UCL_TFMRI_Dark</vt:lpstr>
      <vt:lpstr>UCL_TFMRI_SectionTitle</vt:lpstr>
      <vt:lpstr>Part 2: A classification task in CMR</vt:lpstr>
      <vt:lpstr>License</vt:lpstr>
      <vt:lpstr>Contents</vt:lpstr>
      <vt:lpstr>Introduction</vt:lpstr>
      <vt:lpstr>PowerPoint Presentation</vt:lpstr>
      <vt:lpstr>Data preparation</vt:lpstr>
      <vt:lpstr>Classifier</vt:lpstr>
      <vt:lpstr>Evaluation</vt:lpstr>
      <vt:lpstr>Improving generalizability and performance</vt:lpstr>
      <vt:lpstr>What is overfitting ? </vt:lpstr>
      <vt:lpstr>Preventing overfitting</vt:lpstr>
      <vt:lpstr>Data Normalization</vt:lpstr>
      <vt:lpstr>PowerPoint Presentation</vt:lpstr>
      <vt:lpstr>Early Stopping</vt:lpstr>
      <vt:lpstr>PowerPoint Presentation</vt:lpstr>
      <vt:lpstr>Drop out</vt:lpstr>
      <vt:lpstr>PowerPoint Presentation</vt:lpstr>
      <vt:lpstr>PowerPoint Presentation</vt:lpstr>
      <vt:lpstr>Weight regularization</vt:lpstr>
      <vt:lpstr>PowerPoint Presentation</vt:lpstr>
      <vt:lpstr>PowerPoint Presentation</vt:lpstr>
      <vt:lpstr>Data augmentation</vt:lpstr>
      <vt:lpstr>PowerPoint Presentation</vt:lpstr>
      <vt:lpstr>PowerPoint Presentation</vt:lpstr>
      <vt:lpstr>Combining methods</vt:lpstr>
      <vt:lpstr>PowerPoint Presentation</vt:lpstr>
      <vt:lpstr>PowerPoint Presentation</vt:lpstr>
      <vt:lpstr>PowerPoint Presentation</vt:lpstr>
      <vt:lpstr>Extending to multi class</vt:lpstr>
      <vt:lpstr>PowerPoint Presentation</vt:lpstr>
      <vt:lpstr>Applications in CMR</vt:lpstr>
      <vt:lpstr>Application to segmentation: Pixel to pixel classification</vt:lpstr>
      <vt:lpstr>Application to Large Scale Quality Control: Large-scale Quality Control of Cardiac Imaging in Population Studies</vt:lpstr>
      <vt:lpstr>Disease classification:</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247</cp:revision>
  <dcterms:created xsi:type="dcterms:W3CDTF">2022-04-26T09:26:16Z</dcterms:created>
  <dcterms:modified xsi:type="dcterms:W3CDTF">2022-09-21T11:31:13Z</dcterms:modified>
</cp:coreProperties>
</file>